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9"/>
  </p:notesMasterIdLst>
  <p:sldIdLst>
    <p:sldId id="256" r:id="rId2"/>
    <p:sldId id="257" r:id="rId3"/>
    <p:sldId id="314" r:id="rId4"/>
    <p:sldId id="295" r:id="rId5"/>
    <p:sldId id="298" r:id="rId6"/>
    <p:sldId id="303" r:id="rId7"/>
    <p:sldId id="304" r:id="rId8"/>
    <p:sldId id="305" r:id="rId9"/>
    <p:sldId id="306" r:id="rId10"/>
    <p:sldId id="307" r:id="rId11"/>
    <p:sldId id="309" r:id="rId12"/>
    <p:sldId id="324" r:id="rId13"/>
    <p:sldId id="325" r:id="rId14"/>
    <p:sldId id="320" r:id="rId15"/>
    <p:sldId id="289" r:id="rId16"/>
    <p:sldId id="262" r:id="rId17"/>
    <p:sldId id="261" r:id="rId18"/>
    <p:sldId id="263" r:id="rId19"/>
    <p:sldId id="260" r:id="rId20"/>
    <p:sldId id="266" r:id="rId21"/>
    <p:sldId id="265" r:id="rId22"/>
    <p:sldId id="269" r:id="rId23"/>
    <p:sldId id="268" r:id="rId24"/>
    <p:sldId id="323" r:id="rId25"/>
    <p:sldId id="272" r:id="rId26"/>
    <p:sldId id="273" r:id="rId27"/>
    <p:sldId id="275" r:id="rId28"/>
    <p:sldId id="277" r:id="rId29"/>
    <p:sldId id="278" r:id="rId30"/>
    <p:sldId id="279" r:id="rId31"/>
    <p:sldId id="315" r:id="rId32"/>
    <p:sldId id="327" r:id="rId33"/>
    <p:sldId id="316" r:id="rId34"/>
    <p:sldId id="317" r:id="rId35"/>
    <p:sldId id="326" r:id="rId36"/>
    <p:sldId id="312" r:id="rId37"/>
    <p:sldId id="281" r:id="rId38"/>
    <p:sldId id="283" r:id="rId39"/>
    <p:sldId id="284" r:id="rId40"/>
    <p:sldId id="319" r:id="rId41"/>
    <p:sldId id="290" r:id="rId42"/>
    <p:sldId id="274" r:id="rId43"/>
    <p:sldId id="313" r:id="rId44"/>
    <p:sldId id="329" r:id="rId45"/>
    <p:sldId id="330" r:id="rId46"/>
    <p:sldId id="321" r:id="rId47"/>
    <p:sldId id="331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599E"/>
    <a:srgbClr val="214B79"/>
    <a:srgbClr val="1F4773"/>
    <a:srgbClr val="26588E"/>
    <a:srgbClr val="FFFFFF"/>
    <a:srgbClr val="2E68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46" autoAdjust="0"/>
    <p:restoredTop sz="94689" autoAdjust="0"/>
  </p:normalViewPr>
  <p:slideViewPr>
    <p:cSldViewPr snapToGrid="0">
      <p:cViewPr varScale="1">
        <p:scale>
          <a:sx n="78" d="100"/>
          <a:sy n="78" d="100"/>
        </p:scale>
        <p:origin x="62" y="3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228FD0-7A38-4A28-8A02-99F69F5D39BC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591EF6-6C48-4D00-B7EF-582AD909E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769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591EF6-6C48-4D00-B7EF-582AD909EF5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634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421A02BF-A6A5-C1D6-79E6-75D01DDF01E7}"/>
              </a:ext>
            </a:extLst>
          </p:cNvPr>
          <p:cNvGrpSpPr/>
          <p:nvPr userDrawn="1"/>
        </p:nvGrpSpPr>
        <p:grpSpPr>
          <a:xfrm>
            <a:off x="0" y="1"/>
            <a:ext cx="12192727" cy="6857999"/>
            <a:chOff x="-2" y="1"/>
            <a:chExt cx="12192727" cy="4409443"/>
          </a:xfrm>
        </p:grpSpPr>
        <p:sp>
          <p:nvSpPr>
            <p:cNvPr id="4" name="직사각형 19">
              <a:extLst>
                <a:ext uri="{FF2B5EF4-FFF2-40B4-BE49-F238E27FC236}">
                  <a16:creationId xmlns:a16="http://schemas.microsoft.com/office/drawing/2014/main" id="{ED6E3E48-A481-C52C-D01F-B9B1B0072A94}"/>
                </a:ext>
              </a:extLst>
            </p:cNvPr>
            <p:cNvSpPr/>
            <p:nvPr userDrawn="1"/>
          </p:nvSpPr>
          <p:spPr>
            <a:xfrm rot="5400000">
              <a:off x="3891278" y="-3891279"/>
              <a:ext cx="4409442" cy="12192002"/>
            </a:xfrm>
            <a:prstGeom prst="rect">
              <a:avLst/>
            </a:prstGeom>
            <a:gradFill flip="none" rotWithShape="1">
              <a:gsLst>
                <a:gs pos="90000">
                  <a:schemeClr val="accent5">
                    <a:lumMod val="75000"/>
                  </a:schemeClr>
                </a:gs>
                <a:gs pos="0">
                  <a:schemeClr val="accent1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2E68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EE85268-5733-9D68-0F30-0232ED406C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89507" y="1940350"/>
              <a:ext cx="2603218" cy="2469094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14306A5-3226-ADED-7B55-3C91572557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944322"/>
          </a:xfrm>
        </p:spPr>
        <p:txBody>
          <a:bodyPr anchor="ctr"/>
          <a:lstStyle>
            <a:lvl1pPr algn="ctr">
              <a:defRPr sz="6000" b="1" i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DBFEDC-7253-A090-E356-6E6857241F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98393"/>
            <a:ext cx="9144000" cy="991830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AC2973-EBF7-AE5F-8389-D761A5E47051}"/>
              </a:ext>
            </a:extLst>
          </p:cNvPr>
          <p:cNvCxnSpPr/>
          <p:nvPr userDrawn="1"/>
        </p:nvCxnSpPr>
        <p:spPr>
          <a:xfrm>
            <a:off x="1524000" y="5059110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F29663FC-E007-59AE-EE66-043B84C872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6305806"/>
            <a:ext cx="1915465" cy="30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0326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81204-97E1-DFFB-24DC-18B07324B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C9D493-9FBF-DEC5-4BFB-DD37B79A86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1C5242-EB2E-78A9-906F-CFCA43DB96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078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964BF7-66D8-FC37-68FE-8083F84F37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B0EE16-75B6-02CF-CCAD-51DDD447DA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246D2B-785E-7495-94DA-6CB8EB89D7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28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627845-0A08-FDA1-49EC-B6245012E6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685800" indent="-228600">
              <a:buFont typeface="Wingdings" panose="05000000000000000000" pitchFamily="2" charset="2"/>
              <a:buChar char=""/>
              <a:defRPr/>
            </a:lvl2pPr>
            <a:lvl4pPr marL="1600200" indent="-228600">
              <a:buFont typeface="Wingdings" panose="05000000000000000000" pitchFamily="2" charset="2"/>
              <a:buChar char="§"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AE5A39-1C99-8551-5F73-2DF50B446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FC8A13-48BB-2FA6-852A-A79948693C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513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F2DF3-34D6-5B17-84C3-104AB7F63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28601"/>
            <a:ext cx="10515600" cy="1143000"/>
          </a:xfrm>
        </p:spPr>
        <p:txBody>
          <a:bodyPr anchor="ctr" anchorCtr="0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7C0179-0B88-FFA0-3E01-D720BC784F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600200"/>
            <a:ext cx="10515600" cy="457199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6C2117-F6E4-50B8-1918-CB8750F1A9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479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DC5E0-513E-1890-6918-720FA26C8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24C29E-0748-3CCA-5490-C7C6C66F92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5181600" cy="45767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2082D8-1A17-E1D7-55CB-1A532EC326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181600" cy="45767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3FE2B2E-AB07-F54F-C05F-70A387A78D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354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364A3B-7A81-81CB-1E87-69CDDC4CA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28601"/>
            <a:ext cx="10515600" cy="11429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C9A306-F0EA-569B-5571-ED427B0080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00200"/>
            <a:ext cx="5157787" cy="904875"/>
          </a:xfrm>
        </p:spPr>
        <p:txBody>
          <a:bodyPr anchor="ctr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9D0B88-9835-A5E6-589B-351710F01A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2C43FD-9A7C-EF2B-B3CB-A1CCCB89EB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00200"/>
            <a:ext cx="5183188" cy="904875"/>
          </a:xfrm>
        </p:spPr>
        <p:txBody>
          <a:bodyPr anchor="ctr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7FB40C-BE80-2B04-77F9-4A3F70A57F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C893FEA-70A3-0AF0-01CD-1A9414FB89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290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63080-70B4-E320-9A60-9FCDD5659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A0426-5F07-F442-B95F-017EF5C570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74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4ECD45-A427-E792-32EA-1B67D96713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571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A56D4-F4D5-6DAA-0B60-EF0D728E5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3F0D2-2D55-14EE-0EE6-1F2E5FEF68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567535-5447-0681-5EC8-DDF9425B27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EE92B94-62DD-85AB-680F-4F10E9445D0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051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C40ED-2D70-CE2A-42FE-37FBE0696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D99D71-EDAA-4D69-1867-E0D92B783D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FC5384-2D36-74D2-FE0D-E2EF0F3A96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7BFBAF3-23E2-46EF-A7D2-E550AFE5B90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095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A1DD66-9E44-B954-50B0-C2D78C053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8601"/>
            <a:ext cx="10515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8C2BA6-6FF8-88D0-043C-FF8D31D596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600200"/>
            <a:ext cx="10515600" cy="4576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7877C-2C52-7380-A5F1-447F4DD66C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642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A8835E-5865-46D4-A301-EA66122E8C6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044368A-04EE-1968-869F-2F295E8DABF4}"/>
              </a:ext>
            </a:extLst>
          </p:cNvPr>
          <p:cNvGrpSpPr/>
          <p:nvPr userDrawn="1"/>
        </p:nvGrpSpPr>
        <p:grpSpPr>
          <a:xfrm>
            <a:off x="838200" y="6144509"/>
            <a:ext cx="10515600" cy="604653"/>
            <a:chOff x="838200" y="6253347"/>
            <a:chExt cx="10515600" cy="60465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432DFB1-3F32-AFD3-FA3F-18184FBDD958}"/>
                </a:ext>
              </a:extLst>
            </p:cNvPr>
            <p:cNvSpPr/>
            <p:nvPr userDrawn="1"/>
          </p:nvSpPr>
          <p:spPr>
            <a:xfrm>
              <a:off x="838200" y="6356350"/>
              <a:ext cx="10515600" cy="365125"/>
            </a:xfrm>
            <a:prstGeom prst="rect">
              <a:avLst/>
            </a:prstGeom>
            <a:gradFill flip="none" rotWithShape="1">
              <a:gsLst>
                <a:gs pos="31000">
                  <a:srgbClr val="9DB5E0"/>
                </a:gs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32599E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1E51905F-3284-9F1A-66FD-0E169C6F41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8972" y="6253347"/>
              <a:ext cx="4820575" cy="6046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02721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76" userDrawn="1">
          <p15:clr>
            <a:srgbClr val="F26B43"/>
          </p15:clr>
        </p15:guide>
        <p15:guide id="2" pos="7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simplis.com/documentation/simplis/ast_applications/topics/g_pdn_networks.htm#pdn_networks__convert_pdn_netlist" TargetMode="External"/><Relationship Id="rId7" Type="http://schemas.openxmlformats.org/officeDocument/2006/relationships/hyperlink" Target="https://simplis.com/documentation/simplis/ast_applications/topics/g_pdn_networks.htm#pdn_networks__simplis_simulation_results" TargetMode="External"/><Relationship Id="rId2" Type="http://schemas.openxmlformats.org/officeDocument/2006/relationships/hyperlink" Target="https://simplis.com/documentation/simplis/ast_applications/topics/g_pdn_networks.htm#pdn_networks__extract_spice_netlist_of_pdn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simplis.com/documentation/simplis/ast_applications/topics/g_pdn_networks.htm#pdn_networks__compare_performance" TargetMode="External"/><Relationship Id="rId5" Type="http://schemas.openxmlformats.org/officeDocument/2006/relationships/hyperlink" Target="https://simplis.com/documentation/simplis/ast_applications/topics/g_pdn_networks.htm#pdn_networks__appendix_find_optimized_values" TargetMode="External"/><Relationship Id="rId4" Type="http://schemas.openxmlformats.org/officeDocument/2006/relationships/hyperlink" Target="https://simplis.com/documentation/simplis/ast_applications/topics/g_pdn_networks.htm#pdn_networks__characterize_a_pdn_in_simetrix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simplis.com/documentation/simplis/ast_applications/topics/g_pdn_networks.htm#pdn_networks__convert_pdn_netlist" TargetMode="External"/><Relationship Id="rId7" Type="http://schemas.openxmlformats.org/officeDocument/2006/relationships/hyperlink" Target="https://simplis.com/documentation/simplis/ast_applications/topics/g_pdn_networks.htm#pdn_networks__simplis_simulation_results" TargetMode="External"/><Relationship Id="rId2" Type="http://schemas.openxmlformats.org/officeDocument/2006/relationships/hyperlink" Target="https://simplis.com/documentation/simplis/ast_applications/topics/g_pdn_networks.htm#pdn_networks__extract_spice_netlist_of_pdn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simplis.com/documentation/simplis/ast_applications/topics/g_pdn_networks.htm#pdn_networks__compare_performance" TargetMode="External"/><Relationship Id="rId5" Type="http://schemas.openxmlformats.org/officeDocument/2006/relationships/hyperlink" Target="https://simplis.com/documentation/simplis/ast_applications/topics/g_pdn_networks.htm#pdn_networks__appendix_find_optimized_values" TargetMode="External"/><Relationship Id="rId4" Type="http://schemas.openxmlformats.org/officeDocument/2006/relationships/hyperlink" Target="https://simplis.com/documentation/simplis/ast_applications/topics/g_pdn_networks.htm#pdn_networks__characterize_a_pdn_in_simetrix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B3BC1-A599-9698-C0C6-257665191C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Using SIMetrix/SIMPLIS to address the PDN problem–</a:t>
            </a:r>
            <a:br>
              <a:rPr lang="en-US" sz="4400" dirty="0"/>
            </a:br>
            <a:br>
              <a:rPr lang="en-US" sz="4400" dirty="0"/>
            </a:br>
            <a:r>
              <a:rPr lang="en-US" sz="3200" dirty="0"/>
              <a:t>when powering microprocessors </a:t>
            </a:r>
            <a:br>
              <a:rPr lang="en-US" sz="3200" dirty="0"/>
            </a:br>
            <a:r>
              <a:rPr lang="en-US" sz="3200" dirty="0"/>
              <a:t>with high di/dt loads</a:t>
            </a:r>
            <a:endParaRPr lang="en-US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AF3115-108D-7183-43FF-F667C522DE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62924"/>
            <a:ext cx="9144000" cy="991830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SIMPLIS Technologies</a:t>
            </a:r>
          </a:p>
          <a:p>
            <a:pPr>
              <a:lnSpc>
                <a:spcPct val="100000"/>
              </a:lnSpc>
            </a:pPr>
            <a:r>
              <a:rPr lang="en-US" dirty="0"/>
              <a:t>June 2024</a:t>
            </a:r>
          </a:p>
        </p:txBody>
      </p:sp>
    </p:spTree>
    <p:extLst>
      <p:ext uri="{BB962C8B-B14F-4D97-AF65-F5344CB8AC3E}">
        <p14:creationId xmlns:p14="http://schemas.microsoft.com/office/powerpoint/2010/main" val="25201915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>
            <a:extLst>
              <a:ext uri="{FF2B5EF4-FFF2-40B4-BE49-F238E27FC236}">
                <a16:creationId xmlns:a16="http://schemas.microsoft.com/office/drawing/2014/main" id="{B5B5D385-FCC1-20DB-5CAB-B053F7984659}"/>
              </a:ext>
            </a:extLst>
          </p:cNvPr>
          <p:cNvGrpSpPr/>
          <p:nvPr/>
        </p:nvGrpSpPr>
        <p:grpSpPr>
          <a:xfrm>
            <a:off x="2213780" y="2550431"/>
            <a:ext cx="861774" cy="1238251"/>
            <a:chOff x="4078842" y="2057400"/>
            <a:chExt cx="861774" cy="1238251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3143BAD-DF42-0BDD-A767-5CE84C63CB07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1CD9A304-118C-5C34-07E5-03C4754795FB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DB58E4D8-853D-1D2A-69D3-5498025A6D2F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3262EE83-EFC5-0EB3-DE53-AED8BA3202C8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94C9B1E3-0CA8-39BE-1C61-5F250473422E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118AE90-CBEA-6B45-4CEC-7309C21DED97}"/>
              </a:ext>
            </a:extLst>
          </p:cNvPr>
          <p:cNvGrpSpPr/>
          <p:nvPr/>
        </p:nvGrpSpPr>
        <p:grpSpPr>
          <a:xfrm>
            <a:off x="7728711" y="2550431"/>
            <a:ext cx="861774" cy="1238251"/>
            <a:chOff x="4078842" y="2057400"/>
            <a:chExt cx="861774" cy="1238251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D2AA94E-18F4-ABAE-D25E-9DAE09D0ED2E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F2DA99A8-DB9F-CC03-3FA5-0530AEE60152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233831A5-F02B-01C6-CDE7-4EFC070FA8EB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B31E74D7-6C30-DCC8-51AC-A60A8CD9D568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6598CAA-A3CD-7FB1-AA74-08A4B12AA476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C4757D13-725B-520D-8D64-CF09E9CAA5AC}"/>
              </a:ext>
            </a:extLst>
          </p:cNvPr>
          <p:cNvGrpSpPr/>
          <p:nvPr/>
        </p:nvGrpSpPr>
        <p:grpSpPr>
          <a:xfrm>
            <a:off x="3878817" y="2057400"/>
            <a:ext cx="861774" cy="1238251"/>
            <a:chOff x="4078842" y="2057400"/>
            <a:chExt cx="861774" cy="1238251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5B0A0A5-9BE9-43DB-CF05-0B2284975826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D33591F-000F-6777-A956-DFDEE2DB7E14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FC38321-2746-5CE1-EF02-67AD70695BE9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94B745C-BD21-5E38-D4D6-47E6B00D8F78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7D3BDE6-00DC-203D-DE8A-FA3F26BF0D7D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sp>
        <p:nvSpPr>
          <p:cNvPr id="81" name="Title 1">
            <a:extLst>
              <a:ext uri="{FF2B5EF4-FFF2-40B4-BE49-F238E27FC236}">
                <a16:creationId xmlns:a16="http://schemas.microsoft.com/office/drawing/2014/main" id="{42CC689C-3288-C975-01A8-6A5AA5FD3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705" y="222885"/>
            <a:ext cx="10515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The PDN problem </a:t>
            </a:r>
            <a:br>
              <a:rPr lang="en-US" dirty="0"/>
            </a:br>
            <a:r>
              <a:rPr lang="en-US" sz="2400" dirty="0"/>
              <a:t>from the Mother Board perspective.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31D115-1689-23A2-207C-4694E45A42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10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58F2BF-7D8C-A119-FAA7-D5BB2A11C26F}"/>
              </a:ext>
            </a:extLst>
          </p:cNvPr>
          <p:cNvSpPr/>
          <p:nvPr/>
        </p:nvSpPr>
        <p:spPr>
          <a:xfrm>
            <a:off x="4326255" y="4880610"/>
            <a:ext cx="4246245" cy="106870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Physical Output Capacitors </a:t>
            </a:r>
          </a:p>
          <a:p>
            <a:pPr algn="ctr"/>
            <a:r>
              <a:rPr lang="en-US" sz="2800" dirty="0"/>
              <a:t>mounted on the PCB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80111BF-DFFB-80F2-738F-AE2D77EF64B7}"/>
              </a:ext>
            </a:extLst>
          </p:cNvPr>
          <p:cNvCxnSpPr>
            <a:cxnSpLocks/>
          </p:cNvCxnSpPr>
          <p:nvPr/>
        </p:nvCxnSpPr>
        <p:spPr>
          <a:xfrm flipV="1">
            <a:off x="4912995" y="4251961"/>
            <a:ext cx="0" cy="6286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FB0BD7-3D3F-1A9B-B078-8E1F24DA10B5}"/>
              </a:ext>
            </a:extLst>
          </p:cNvPr>
          <p:cNvCxnSpPr>
            <a:cxnSpLocks/>
          </p:cNvCxnSpPr>
          <p:nvPr/>
        </p:nvCxnSpPr>
        <p:spPr>
          <a:xfrm flipV="1">
            <a:off x="5105400" y="4232911"/>
            <a:ext cx="0" cy="64769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DBC9152-05A5-CA16-195A-8C0C7AF615F0}"/>
              </a:ext>
            </a:extLst>
          </p:cNvPr>
          <p:cNvCxnSpPr>
            <a:cxnSpLocks/>
          </p:cNvCxnSpPr>
          <p:nvPr/>
        </p:nvCxnSpPr>
        <p:spPr>
          <a:xfrm flipV="1">
            <a:off x="5269230" y="4236721"/>
            <a:ext cx="0" cy="64388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4D0CBEC-AC59-E263-F959-3014F199EFB6}"/>
              </a:ext>
            </a:extLst>
          </p:cNvPr>
          <p:cNvCxnSpPr>
            <a:cxnSpLocks/>
          </p:cNvCxnSpPr>
          <p:nvPr/>
        </p:nvCxnSpPr>
        <p:spPr>
          <a:xfrm flipV="1">
            <a:off x="5438775" y="4251961"/>
            <a:ext cx="0" cy="6286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FED9845-911A-C880-ADFB-3E06F122C67F}"/>
              </a:ext>
            </a:extLst>
          </p:cNvPr>
          <p:cNvSpPr txBox="1"/>
          <p:nvPr/>
        </p:nvSpPr>
        <p:spPr>
          <a:xfrm rot="16200000">
            <a:off x="5446991" y="4083368"/>
            <a:ext cx="861774" cy="54292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4400" spc="-300" dirty="0"/>
              <a:t>…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542E7083-F06D-7002-FECC-7C5F8E7249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8370" y="6204230"/>
            <a:ext cx="659112" cy="54708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7887DCD-448B-DDA8-A26F-B979989D94DE}"/>
              </a:ext>
            </a:extLst>
          </p:cNvPr>
          <p:cNvCxnSpPr>
            <a:cxnSpLocks/>
          </p:cNvCxnSpPr>
          <p:nvPr/>
        </p:nvCxnSpPr>
        <p:spPr>
          <a:xfrm flipV="1">
            <a:off x="6337926" y="5951219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D9297EDD-F82D-BDF0-CC82-2580C4ACCD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2754" y="4234778"/>
            <a:ext cx="659112" cy="54708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A60BF60-7116-7BC4-04B7-BCF45600727D}"/>
              </a:ext>
            </a:extLst>
          </p:cNvPr>
          <p:cNvSpPr/>
          <p:nvPr/>
        </p:nvSpPr>
        <p:spPr>
          <a:xfrm>
            <a:off x="2606040" y="1829435"/>
            <a:ext cx="1405890" cy="335407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Power</a:t>
            </a:r>
          </a:p>
          <a:p>
            <a:pPr algn="ctr"/>
            <a:r>
              <a:rPr lang="en-US" sz="2800" dirty="0"/>
              <a:t>Stage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72FAB49E-E141-D0FA-56EA-6583FA6062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0840" y="5440326"/>
            <a:ext cx="659112" cy="547089"/>
          </a:xfrm>
          <a:prstGeom prst="rect">
            <a:avLst/>
          </a:prstGeom>
        </p:spPr>
      </p:pic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9EDD480-C6DC-EC8C-8234-C45159FD9A5E}"/>
              </a:ext>
            </a:extLst>
          </p:cNvPr>
          <p:cNvCxnSpPr>
            <a:cxnSpLocks/>
          </p:cNvCxnSpPr>
          <p:nvPr/>
        </p:nvCxnSpPr>
        <p:spPr>
          <a:xfrm flipV="1">
            <a:off x="3240396" y="5187315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9F9C233E-1427-5086-C40B-B124662B957B}"/>
              </a:ext>
            </a:extLst>
          </p:cNvPr>
          <p:cNvSpPr txBox="1"/>
          <p:nvPr/>
        </p:nvSpPr>
        <p:spPr>
          <a:xfrm>
            <a:off x="1322062" y="4740475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2E68A9"/>
                </a:solidFill>
              </a:rPr>
              <a:t>VRM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0C8A617-A1B0-9EDE-B0AC-6B71EE2B9B20}"/>
              </a:ext>
            </a:extLst>
          </p:cNvPr>
          <p:cNvSpPr txBox="1"/>
          <p:nvPr/>
        </p:nvSpPr>
        <p:spPr>
          <a:xfrm>
            <a:off x="4520781" y="1868179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PDN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0C0D96F-EF9A-1A08-FDD6-48E5A6EEE4DF}"/>
              </a:ext>
            </a:extLst>
          </p:cNvPr>
          <p:cNvGrpSpPr/>
          <p:nvPr/>
        </p:nvGrpSpPr>
        <p:grpSpPr>
          <a:xfrm>
            <a:off x="10146154" y="2587492"/>
            <a:ext cx="861774" cy="1238251"/>
            <a:chOff x="4078842" y="2057400"/>
            <a:chExt cx="861774" cy="123825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6CA81EB-EB36-ECF9-4094-36D2E5D40F35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0501A5-DCA3-F93E-A196-0D0D5BBE06CB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48D742E3-CFE1-924D-1A8B-38272F059B5B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2AF2541F-8F12-C408-E907-D060EFA7FEFF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52F6E74-AFA4-A539-FA8C-58160D529E02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pic>
        <p:nvPicPr>
          <p:cNvPr id="64" name="Picture 63">
            <a:extLst>
              <a:ext uri="{FF2B5EF4-FFF2-40B4-BE49-F238E27FC236}">
                <a16:creationId xmlns:a16="http://schemas.microsoft.com/office/drawing/2014/main" id="{A6A0C24B-A116-AD1B-3075-137CEDA5B5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0645" y="4638675"/>
            <a:ext cx="659112" cy="547089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13B0016-DF77-3660-BFDA-2B364F9B2DC9}"/>
              </a:ext>
            </a:extLst>
          </p:cNvPr>
          <p:cNvCxnSpPr>
            <a:cxnSpLocks/>
          </p:cNvCxnSpPr>
          <p:nvPr/>
        </p:nvCxnSpPr>
        <p:spPr>
          <a:xfrm flipV="1">
            <a:off x="9200201" y="4385664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65">
            <a:extLst>
              <a:ext uri="{FF2B5EF4-FFF2-40B4-BE49-F238E27FC236}">
                <a16:creationId xmlns:a16="http://schemas.microsoft.com/office/drawing/2014/main" id="{3E9EC5FD-D25F-E022-269D-3686C56BB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654" y="4324345"/>
            <a:ext cx="659112" cy="547089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51B4C53-C84B-A47E-8C57-113C105B3DD3}"/>
              </a:ext>
            </a:extLst>
          </p:cNvPr>
          <p:cNvCxnSpPr>
            <a:cxnSpLocks/>
          </p:cNvCxnSpPr>
          <p:nvPr/>
        </p:nvCxnSpPr>
        <p:spPr>
          <a:xfrm flipV="1">
            <a:off x="11185210" y="4071334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0DF0FEED-CEA8-C94A-F55F-AFAD8852BEE0}"/>
              </a:ext>
            </a:extLst>
          </p:cNvPr>
          <p:cNvSpPr txBox="1"/>
          <p:nvPr/>
        </p:nvSpPr>
        <p:spPr>
          <a:xfrm>
            <a:off x="10532741" y="1217219"/>
            <a:ext cx="8947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V</a:t>
            </a:r>
            <a:r>
              <a:rPr lang="en-US" sz="3200" baseline="-25000" dirty="0" err="1"/>
              <a:t>Load</a:t>
            </a:r>
            <a:endParaRPr lang="en-US" sz="2400" baseline="-25000" dirty="0"/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C7D16AE0-BA5C-03CA-BDA6-040334F69096}"/>
              </a:ext>
            </a:extLst>
          </p:cNvPr>
          <p:cNvCxnSpPr>
            <a:cxnSpLocks/>
          </p:cNvCxnSpPr>
          <p:nvPr/>
        </p:nvCxnSpPr>
        <p:spPr>
          <a:xfrm flipH="1">
            <a:off x="10429875" y="1700534"/>
            <a:ext cx="211455" cy="87992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>
            <a:extLst>
              <a:ext uri="{FF2B5EF4-FFF2-40B4-BE49-F238E27FC236}">
                <a16:creationId xmlns:a16="http://schemas.microsoft.com/office/drawing/2014/main" id="{C581B0C4-9F3D-0988-0EBA-89866B60DCB3}"/>
              </a:ext>
            </a:extLst>
          </p:cNvPr>
          <p:cNvSpPr/>
          <p:nvPr/>
        </p:nvSpPr>
        <p:spPr>
          <a:xfrm>
            <a:off x="432962" y="2406015"/>
            <a:ext cx="1897380" cy="102298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Controller</a:t>
            </a: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3D2EF0EC-0911-491F-C803-2D470A609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796" y="3687726"/>
            <a:ext cx="659112" cy="547089"/>
          </a:xfrm>
          <a:prstGeom prst="rect">
            <a:avLst/>
          </a:prstGeom>
        </p:spPr>
      </p:pic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00553B3-CA67-36C4-90E2-8D6F1DBEA9B6}"/>
              </a:ext>
            </a:extLst>
          </p:cNvPr>
          <p:cNvCxnSpPr>
            <a:cxnSpLocks/>
          </p:cNvCxnSpPr>
          <p:nvPr/>
        </p:nvCxnSpPr>
        <p:spPr>
          <a:xfrm flipV="1">
            <a:off x="966352" y="3434715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50C2FAF0-6494-675C-713B-438B1859135A}"/>
              </a:ext>
            </a:extLst>
          </p:cNvPr>
          <p:cNvGrpSpPr/>
          <p:nvPr/>
        </p:nvGrpSpPr>
        <p:grpSpPr>
          <a:xfrm>
            <a:off x="6525819" y="446384"/>
            <a:ext cx="5219571" cy="544971"/>
            <a:chOff x="6525819" y="446384"/>
            <a:chExt cx="5219571" cy="544971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F8558AE-A741-C3BE-1E6E-43955B8EA818}"/>
                </a:ext>
              </a:extLst>
            </p:cNvPr>
            <p:cNvCxnSpPr/>
            <p:nvPr/>
          </p:nvCxnSpPr>
          <p:spPr>
            <a:xfrm>
              <a:off x="8395326" y="956924"/>
              <a:ext cx="62865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F3D135D-AA3C-BA7A-FB49-08D83E8EDE2A}"/>
                </a:ext>
              </a:extLst>
            </p:cNvPr>
            <p:cNvCxnSpPr>
              <a:cxnSpLocks/>
            </p:cNvCxnSpPr>
            <p:nvPr/>
          </p:nvCxnSpPr>
          <p:spPr>
            <a:xfrm>
              <a:off x="9364971" y="446384"/>
              <a:ext cx="617229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B67C8328-EC32-566F-8C99-E27B63B225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23976" y="446384"/>
              <a:ext cx="377190" cy="51054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AF016B1-3BE8-9DB7-BCF5-A33B0570FAD0}"/>
                </a:ext>
              </a:extLst>
            </p:cNvPr>
            <p:cNvSpPr txBox="1"/>
            <p:nvPr/>
          </p:nvSpPr>
          <p:spPr>
            <a:xfrm>
              <a:off x="6525819" y="492009"/>
              <a:ext cx="17668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∆ iLoad ~ 1000 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C4ABE86-1E1E-53D7-87E3-F67A24B31ECD}"/>
                </a:ext>
              </a:extLst>
            </p:cNvPr>
            <p:cNvSpPr txBox="1"/>
            <p:nvPr/>
          </p:nvSpPr>
          <p:spPr>
            <a:xfrm>
              <a:off x="9722079" y="622023"/>
              <a:ext cx="20233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d iLoad/dt  ~ 1A/ns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29A3F40-0A40-40B8-0867-F01544913907}"/>
                </a:ext>
              </a:extLst>
            </p:cNvPr>
            <p:cNvCxnSpPr/>
            <p:nvPr/>
          </p:nvCxnSpPr>
          <p:spPr>
            <a:xfrm>
              <a:off x="8481061" y="710069"/>
              <a:ext cx="0" cy="22197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DD8353E-FB02-524E-C16F-5E300FE426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81061" y="446384"/>
              <a:ext cx="3810" cy="19613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or: Curved 23">
              <a:extLst>
                <a:ext uri="{FF2B5EF4-FFF2-40B4-BE49-F238E27FC236}">
                  <a16:creationId xmlns:a16="http://schemas.microsoft.com/office/drawing/2014/main" id="{66904673-7DE5-E595-4128-19CE1D78D8DA}"/>
                </a:ext>
              </a:extLst>
            </p:cNvPr>
            <p:cNvCxnSpPr/>
            <p:nvPr/>
          </p:nvCxnSpPr>
          <p:spPr>
            <a:xfrm>
              <a:off x="9343067" y="698104"/>
              <a:ext cx="348615" cy="125730"/>
            </a:xfrm>
            <a:prstGeom prst="curvedConnector3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D6A8732-04E0-4AEA-3B98-A3C37EFFDAF1}"/>
              </a:ext>
            </a:extLst>
          </p:cNvPr>
          <p:cNvCxnSpPr>
            <a:cxnSpLocks/>
          </p:cNvCxnSpPr>
          <p:nvPr/>
        </p:nvCxnSpPr>
        <p:spPr>
          <a:xfrm flipV="1">
            <a:off x="1714694" y="1365885"/>
            <a:ext cx="0" cy="12858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72C2702-EF53-389B-1545-CEBC62CD5DB5}"/>
              </a:ext>
            </a:extLst>
          </p:cNvPr>
          <p:cNvCxnSpPr/>
          <p:nvPr/>
        </p:nvCxnSpPr>
        <p:spPr>
          <a:xfrm>
            <a:off x="6990080" y="1349693"/>
            <a:ext cx="0" cy="30194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6C05BEB-2C1E-8FCD-5952-92D88B180B0E}"/>
              </a:ext>
            </a:extLst>
          </p:cNvPr>
          <p:cNvSpPr txBox="1"/>
          <p:nvPr/>
        </p:nvSpPr>
        <p:spPr>
          <a:xfrm>
            <a:off x="7109460" y="1103794"/>
            <a:ext cx="1140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2E68A9"/>
                </a:solidFill>
              </a:rPr>
              <a:t>V</a:t>
            </a:r>
            <a:r>
              <a:rPr lang="en-US" sz="3200" b="1" baseline="-25000" dirty="0">
                <a:solidFill>
                  <a:srgbClr val="2E68A9"/>
                </a:solidFill>
              </a:rPr>
              <a:t>OSENP</a:t>
            </a:r>
            <a:endParaRPr lang="en-US" sz="2400" b="1" baseline="-25000" dirty="0">
              <a:solidFill>
                <a:srgbClr val="2E68A9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3FD2815-270D-6AD7-4A78-FF310FE29D54}"/>
              </a:ext>
            </a:extLst>
          </p:cNvPr>
          <p:cNvCxnSpPr>
            <a:cxnSpLocks/>
          </p:cNvCxnSpPr>
          <p:nvPr/>
        </p:nvCxnSpPr>
        <p:spPr>
          <a:xfrm flipV="1">
            <a:off x="1714694" y="1365885"/>
            <a:ext cx="5275386" cy="2892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02724858-50BC-C424-5CBB-FA39F4871F9A}"/>
              </a:ext>
            </a:extLst>
          </p:cNvPr>
          <p:cNvSpPr/>
          <p:nvPr/>
        </p:nvSpPr>
        <p:spPr>
          <a:xfrm>
            <a:off x="8115298" y="1433482"/>
            <a:ext cx="2183130" cy="2921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Test</a:t>
            </a:r>
          </a:p>
          <a:p>
            <a:pPr algn="ctr"/>
            <a:r>
              <a:rPr lang="en-US" sz="2800" b="1" dirty="0">
                <a:solidFill>
                  <a:schemeClr val="tx1"/>
                </a:solidFill>
              </a:rPr>
              <a:t>Fixture 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67B9857-E708-9ED3-F089-7E2524EB9E31}"/>
              </a:ext>
            </a:extLst>
          </p:cNvPr>
          <p:cNvSpPr/>
          <p:nvPr/>
        </p:nvSpPr>
        <p:spPr>
          <a:xfrm>
            <a:off x="10584180" y="1700534"/>
            <a:ext cx="1194444" cy="2343142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/>
              <a:t>Load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A15733F9-63B9-4678-C895-553CD78357C2}"/>
              </a:ext>
            </a:extLst>
          </p:cNvPr>
          <p:cNvSpPr/>
          <p:nvPr/>
        </p:nvSpPr>
        <p:spPr>
          <a:xfrm>
            <a:off x="4326254" y="1651635"/>
            <a:ext cx="4006211" cy="26003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Printed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Circuit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Board (</a:t>
            </a:r>
            <a:r>
              <a:rPr lang="en-US" sz="2800" b="1" dirty="0">
                <a:solidFill>
                  <a:schemeClr val="tx1"/>
                </a:solidFill>
              </a:rPr>
              <a:t>PCB</a:t>
            </a:r>
            <a:r>
              <a:rPr lang="en-US" sz="2800" dirty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Layout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738D53F-1E9A-8C08-2ABB-B4ACF30FE24E}"/>
              </a:ext>
            </a:extLst>
          </p:cNvPr>
          <p:cNvSpPr/>
          <p:nvPr/>
        </p:nvSpPr>
        <p:spPr>
          <a:xfrm>
            <a:off x="8201025" y="2025942"/>
            <a:ext cx="335277" cy="17859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9A4998B-3518-BBB9-8014-CE559B4BE7E8}"/>
              </a:ext>
            </a:extLst>
          </p:cNvPr>
          <p:cNvSpPr txBox="1"/>
          <p:nvPr/>
        </p:nvSpPr>
        <p:spPr>
          <a:xfrm>
            <a:off x="7274646" y="1703762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PDN</a:t>
            </a:r>
          </a:p>
        </p:txBody>
      </p:sp>
    </p:spTree>
    <p:extLst>
      <p:ext uri="{BB962C8B-B14F-4D97-AF65-F5344CB8AC3E}">
        <p14:creationId xmlns:p14="http://schemas.microsoft.com/office/powerpoint/2010/main" val="3944022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2A0FAF60-BE4E-9892-5547-327BD5BA85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4254" y="1168910"/>
            <a:ext cx="5269129" cy="490718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D8E606D-820B-C963-6788-023EAD2E6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8601"/>
            <a:ext cx="10515600" cy="752131"/>
          </a:xfrm>
        </p:spPr>
        <p:txBody>
          <a:bodyPr>
            <a:normAutofit/>
          </a:bodyPr>
          <a:lstStyle/>
          <a:p>
            <a:r>
              <a:rPr lang="en-US" sz="3200" dirty="0"/>
              <a:t>The PDN problem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BC7F13-2D27-AF37-F37D-59CB821E71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11</a:t>
            </a:fld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BDC1FA4-17B6-3984-DE9A-FFC0F95C12E7}"/>
              </a:ext>
            </a:extLst>
          </p:cNvPr>
          <p:cNvCxnSpPr>
            <a:cxnSpLocks/>
          </p:cNvCxnSpPr>
          <p:nvPr/>
        </p:nvCxnSpPr>
        <p:spPr>
          <a:xfrm>
            <a:off x="7219594" y="3517670"/>
            <a:ext cx="0" cy="1802475"/>
          </a:xfrm>
          <a:prstGeom prst="straightConnector1">
            <a:avLst/>
          </a:prstGeom>
          <a:ln w="3810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Callout: Line 10">
            <a:extLst>
              <a:ext uri="{FF2B5EF4-FFF2-40B4-BE49-F238E27FC236}">
                <a16:creationId xmlns:a16="http://schemas.microsoft.com/office/drawing/2014/main" id="{4EBECCB0-E377-2016-CFED-0061146E2403}"/>
              </a:ext>
            </a:extLst>
          </p:cNvPr>
          <p:cNvSpPr/>
          <p:nvPr/>
        </p:nvSpPr>
        <p:spPr>
          <a:xfrm>
            <a:off x="8106936" y="2514832"/>
            <a:ext cx="2913611" cy="2215341"/>
          </a:xfrm>
          <a:prstGeom prst="borderCallout1">
            <a:avLst>
              <a:gd name="adj1" fmla="val 49620"/>
              <a:gd name="adj2" fmla="val -472"/>
              <a:gd name="adj3" fmla="val 39022"/>
              <a:gd name="adj4" fmla="val -30472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The large </a:t>
            </a:r>
            <a:r>
              <a:rPr lang="en-US" b="1" dirty="0">
                <a:solidFill>
                  <a:srgbClr val="26588E"/>
                </a:solidFill>
              </a:rPr>
              <a:t>difference</a:t>
            </a:r>
            <a:r>
              <a:rPr lang="en-US" dirty="0">
                <a:solidFill>
                  <a:schemeClr val="tx1"/>
                </a:solidFill>
              </a:rPr>
              <a:t> between the Load current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and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Total of all phase currents from the Power Stage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requires large amount of capacitive energy-storage to limit ∆ VOSENP within spec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BE67C5-CD99-4F3B-494B-2DE74EF5076A}"/>
              </a:ext>
            </a:extLst>
          </p:cNvPr>
          <p:cNvSpPr txBox="1"/>
          <p:nvPr/>
        </p:nvSpPr>
        <p:spPr>
          <a:xfrm>
            <a:off x="428502" y="2779006"/>
            <a:ext cx="23857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 very</a:t>
            </a:r>
          </a:p>
          <a:p>
            <a:pPr algn="ctr"/>
            <a:r>
              <a:rPr lang="en-US" dirty="0"/>
              <a:t> </a:t>
            </a:r>
            <a:r>
              <a:rPr lang="en-US" b="1" dirty="0">
                <a:solidFill>
                  <a:srgbClr val="32599E"/>
                </a:solidFill>
              </a:rPr>
              <a:t>high di/dt of the Load</a:t>
            </a:r>
          </a:p>
          <a:p>
            <a:pPr algn="ctr"/>
            <a:r>
              <a:rPr lang="en-US" dirty="0"/>
              <a:t>causes voltage drop across parasitic inductance of PDN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390FB6D-1F0F-6CB5-DF69-76F4C3F659E6}"/>
              </a:ext>
            </a:extLst>
          </p:cNvPr>
          <p:cNvCxnSpPr>
            <a:cxnSpLocks/>
          </p:cNvCxnSpPr>
          <p:nvPr/>
        </p:nvCxnSpPr>
        <p:spPr>
          <a:xfrm flipV="1">
            <a:off x="2655921" y="3635534"/>
            <a:ext cx="2028301" cy="10935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B6FED61-7B0A-D2A7-C129-687F3F36587C}"/>
              </a:ext>
            </a:extLst>
          </p:cNvPr>
          <p:cNvCxnSpPr>
            <a:cxnSpLocks/>
          </p:cNvCxnSpPr>
          <p:nvPr/>
        </p:nvCxnSpPr>
        <p:spPr>
          <a:xfrm>
            <a:off x="2655921" y="3744893"/>
            <a:ext cx="2098564" cy="17871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F4FC322-3B60-AB96-B366-7410BDC9EA51}"/>
              </a:ext>
            </a:extLst>
          </p:cNvPr>
          <p:cNvCxnSpPr>
            <a:cxnSpLocks/>
          </p:cNvCxnSpPr>
          <p:nvPr/>
        </p:nvCxnSpPr>
        <p:spPr>
          <a:xfrm>
            <a:off x="2655921" y="3744893"/>
            <a:ext cx="2281839" cy="113350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7C05ABD-780D-A4FA-3032-C2312E9FD698}"/>
              </a:ext>
            </a:extLst>
          </p:cNvPr>
          <p:cNvCxnSpPr>
            <a:cxnSpLocks/>
          </p:cNvCxnSpPr>
          <p:nvPr/>
        </p:nvCxnSpPr>
        <p:spPr>
          <a:xfrm flipV="1">
            <a:off x="2776455" y="2543695"/>
            <a:ext cx="2074021" cy="56003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D07EE99-C5F3-378B-FA42-BC1378E73034}"/>
              </a:ext>
            </a:extLst>
          </p:cNvPr>
          <p:cNvCxnSpPr>
            <a:cxnSpLocks/>
          </p:cNvCxnSpPr>
          <p:nvPr/>
        </p:nvCxnSpPr>
        <p:spPr>
          <a:xfrm flipH="1" flipV="1">
            <a:off x="7360920" y="4380807"/>
            <a:ext cx="722463" cy="25769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1708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2A0FAF60-BE4E-9892-5547-327BD5BA85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4254" y="1168910"/>
            <a:ext cx="5269129" cy="490718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BC7F13-2D27-AF37-F37D-59CB821E71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12</a:t>
            </a:fld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BDC1FA4-17B6-3984-DE9A-FFC0F95C12E7}"/>
              </a:ext>
            </a:extLst>
          </p:cNvPr>
          <p:cNvCxnSpPr>
            <a:cxnSpLocks/>
          </p:cNvCxnSpPr>
          <p:nvPr/>
        </p:nvCxnSpPr>
        <p:spPr>
          <a:xfrm>
            <a:off x="7219594" y="3517670"/>
            <a:ext cx="0" cy="1802475"/>
          </a:xfrm>
          <a:prstGeom prst="straightConnector1">
            <a:avLst/>
          </a:prstGeom>
          <a:ln w="3810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Callout: Line 10">
            <a:extLst>
              <a:ext uri="{FF2B5EF4-FFF2-40B4-BE49-F238E27FC236}">
                <a16:creationId xmlns:a16="http://schemas.microsoft.com/office/drawing/2014/main" id="{4EBECCB0-E377-2016-CFED-0061146E2403}"/>
              </a:ext>
            </a:extLst>
          </p:cNvPr>
          <p:cNvSpPr/>
          <p:nvPr/>
        </p:nvSpPr>
        <p:spPr>
          <a:xfrm>
            <a:off x="8106936" y="2514832"/>
            <a:ext cx="2913611" cy="2215341"/>
          </a:xfrm>
          <a:prstGeom prst="borderCallout1">
            <a:avLst>
              <a:gd name="adj1" fmla="val 49620"/>
              <a:gd name="adj2" fmla="val -472"/>
              <a:gd name="adj3" fmla="val 39022"/>
              <a:gd name="adj4" fmla="val -30472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The large </a:t>
            </a:r>
            <a:r>
              <a:rPr lang="en-US" b="1" dirty="0">
                <a:solidFill>
                  <a:srgbClr val="26588E"/>
                </a:solidFill>
              </a:rPr>
              <a:t>difference</a:t>
            </a:r>
            <a:r>
              <a:rPr lang="en-US" dirty="0">
                <a:solidFill>
                  <a:schemeClr val="tx1"/>
                </a:solidFill>
              </a:rPr>
              <a:t> between the Load current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and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Total of all phase currents from the Power Stage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requires large amount of capacitive energy-storage to limit ∆ VOSENP within spec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BE67C5-CD99-4F3B-494B-2DE74EF5076A}"/>
              </a:ext>
            </a:extLst>
          </p:cNvPr>
          <p:cNvSpPr txBox="1"/>
          <p:nvPr/>
        </p:nvSpPr>
        <p:spPr>
          <a:xfrm>
            <a:off x="428502" y="2779006"/>
            <a:ext cx="23857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 very</a:t>
            </a:r>
          </a:p>
          <a:p>
            <a:pPr algn="ctr"/>
            <a:r>
              <a:rPr lang="en-US" dirty="0"/>
              <a:t> </a:t>
            </a:r>
            <a:r>
              <a:rPr lang="en-US" b="1" dirty="0">
                <a:solidFill>
                  <a:srgbClr val="32599E"/>
                </a:solidFill>
              </a:rPr>
              <a:t>high di/dt of the Load</a:t>
            </a:r>
          </a:p>
          <a:p>
            <a:pPr algn="ctr"/>
            <a:r>
              <a:rPr lang="en-US" dirty="0"/>
              <a:t>causes voltage drop across parasitic inductance of PDN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390FB6D-1F0F-6CB5-DF69-76F4C3F659E6}"/>
              </a:ext>
            </a:extLst>
          </p:cNvPr>
          <p:cNvCxnSpPr>
            <a:cxnSpLocks/>
          </p:cNvCxnSpPr>
          <p:nvPr/>
        </p:nvCxnSpPr>
        <p:spPr>
          <a:xfrm flipV="1">
            <a:off x="2655921" y="3635534"/>
            <a:ext cx="2028301" cy="10935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B6FED61-7B0A-D2A7-C129-687F3F36587C}"/>
              </a:ext>
            </a:extLst>
          </p:cNvPr>
          <p:cNvCxnSpPr>
            <a:cxnSpLocks/>
          </p:cNvCxnSpPr>
          <p:nvPr/>
        </p:nvCxnSpPr>
        <p:spPr>
          <a:xfrm>
            <a:off x="2655921" y="3744893"/>
            <a:ext cx="2098564" cy="17871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F4FC322-3B60-AB96-B366-7410BDC9EA51}"/>
              </a:ext>
            </a:extLst>
          </p:cNvPr>
          <p:cNvCxnSpPr>
            <a:cxnSpLocks/>
          </p:cNvCxnSpPr>
          <p:nvPr/>
        </p:nvCxnSpPr>
        <p:spPr>
          <a:xfrm>
            <a:off x="2655921" y="3744893"/>
            <a:ext cx="2281839" cy="113350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7C05ABD-780D-A4FA-3032-C2312E9FD698}"/>
              </a:ext>
            </a:extLst>
          </p:cNvPr>
          <p:cNvCxnSpPr>
            <a:cxnSpLocks/>
          </p:cNvCxnSpPr>
          <p:nvPr/>
        </p:nvCxnSpPr>
        <p:spPr>
          <a:xfrm flipV="1">
            <a:off x="2776455" y="2543695"/>
            <a:ext cx="2074021" cy="56003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D07EE99-C5F3-378B-FA42-BC1378E73034}"/>
              </a:ext>
            </a:extLst>
          </p:cNvPr>
          <p:cNvCxnSpPr>
            <a:cxnSpLocks/>
          </p:cNvCxnSpPr>
          <p:nvPr/>
        </p:nvCxnSpPr>
        <p:spPr>
          <a:xfrm flipH="1" flipV="1">
            <a:off x="7360920" y="4380807"/>
            <a:ext cx="722463" cy="25769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2">
            <a:extLst>
              <a:ext uri="{FF2B5EF4-FFF2-40B4-BE49-F238E27FC236}">
                <a16:creationId xmlns:a16="http://schemas.microsoft.com/office/drawing/2014/main" id="{E3265E07-FE42-8AC0-DB9E-EFD160D3CD27}"/>
              </a:ext>
            </a:extLst>
          </p:cNvPr>
          <p:cNvSpPr txBox="1">
            <a:spLocks/>
          </p:cNvSpPr>
          <p:nvPr/>
        </p:nvSpPr>
        <p:spPr>
          <a:xfrm>
            <a:off x="838200" y="228601"/>
            <a:ext cx="10515600" cy="7521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US" dirty="0"/>
              <a:t>The PDN problem is a </a:t>
            </a:r>
            <a:r>
              <a:rPr lang="en-US" dirty="0">
                <a:solidFill>
                  <a:srgbClr val="26588E"/>
                </a:solidFill>
              </a:rPr>
              <a:t>time-domain </a:t>
            </a:r>
            <a:r>
              <a:rPr lang="en-US" dirty="0"/>
              <a:t>problem</a:t>
            </a:r>
          </a:p>
        </p:txBody>
      </p:sp>
    </p:spTree>
    <p:extLst>
      <p:ext uri="{BB962C8B-B14F-4D97-AF65-F5344CB8AC3E}">
        <p14:creationId xmlns:p14="http://schemas.microsoft.com/office/powerpoint/2010/main" val="1500951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2A0FAF60-BE4E-9892-5547-327BD5BA85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4254" y="1168910"/>
            <a:ext cx="5269129" cy="490718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BC7F13-2D27-AF37-F37D-59CB821E71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13</a:t>
            </a:fld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BDC1FA4-17B6-3984-DE9A-FFC0F95C12E7}"/>
              </a:ext>
            </a:extLst>
          </p:cNvPr>
          <p:cNvCxnSpPr>
            <a:cxnSpLocks/>
          </p:cNvCxnSpPr>
          <p:nvPr/>
        </p:nvCxnSpPr>
        <p:spPr>
          <a:xfrm>
            <a:off x="7219594" y="3517670"/>
            <a:ext cx="0" cy="1802475"/>
          </a:xfrm>
          <a:prstGeom prst="straightConnector1">
            <a:avLst/>
          </a:prstGeom>
          <a:ln w="3810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Callout: Line 10">
            <a:extLst>
              <a:ext uri="{FF2B5EF4-FFF2-40B4-BE49-F238E27FC236}">
                <a16:creationId xmlns:a16="http://schemas.microsoft.com/office/drawing/2014/main" id="{4EBECCB0-E377-2016-CFED-0061146E2403}"/>
              </a:ext>
            </a:extLst>
          </p:cNvPr>
          <p:cNvSpPr/>
          <p:nvPr/>
        </p:nvSpPr>
        <p:spPr>
          <a:xfrm>
            <a:off x="8106936" y="2514832"/>
            <a:ext cx="2913611" cy="2215341"/>
          </a:xfrm>
          <a:prstGeom prst="borderCallout1">
            <a:avLst>
              <a:gd name="adj1" fmla="val 49620"/>
              <a:gd name="adj2" fmla="val -472"/>
              <a:gd name="adj3" fmla="val 39022"/>
              <a:gd name="adj4" fmla="val -30472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The large </a:t>
            </a:r>
            <a:r>
              <a:rPr lang="en-US" b="1" dirty="0">
                <a:solidFill>
                  <a:srgbClr val="26588E"/>
                </a:solidFill>
              </a:rPr>
              <a:t>difference</a:t>
            </a:r>
            <a:r>
              <a:rPr lang="en-US" dirty="0">
                <a:solidFill>
                  <a:schemeClr val="tx1"/>
                </a:solidFill>
              </a:rPr>
              <a:t> between the Load current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and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Total of all phase currents from the Power Stage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requires large amount of capacitive energy-storage to limit ∆ VOSENP within spec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BE67C5-CD99-4F3B-494B-2DE74EF5076A}"/>
              </a:ext>
            </a:extLst>
          </p:cNvPr>
          <p:cNvSpPr txBox="1"/>
          <p:nvPr/>
        </p:nvSpPr>
        <p:spPr>
          <a:xfrm>
            <a:off x="428502" y="2779006"/>
            <a:ext cx="23857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 very</a:t>
            </a:r>
          </a:p>
          <a:p>
            <a:pPr algn="ctr"/>
            <a:r>
              <a:rPr lang="en-US" dirty="0"/>
              <a:t> </a:t>
            </a:r>
            <a:r>
              <a:rPr lang="en-US" b="1" dirty="0">
                <a:solidFill>
                  <a:srgbClr val="32599E"/>
                </a:solidFill>
              </a:rPr>
              <a:t>high di/dt of the Load</a:t>
            </a:r>
          </a:p>
          <a:p>
            <a:pPr algn="ctr"/>
            <a:r>
              <a:rPr lang="en-US" dirty="0"/>
              <a:t>causes voltage drop across parasitic inductance of PDN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390FB6D-1F0F-6CB5-DF69-76F4C3F659E6}"/>
              </a:ext>
            </a:extLst>
          </p:cNvPr>
          <p:cNvCxnSpPr>
            <a:cxnSpLocks/>
          </p:cNvCxnSpPr>
          <p:nvPr/>
        </p:nvCxnSpPr>
        <p:spPr>
          <a:xfrm flipV="1">
            <a:off x="2655921" y="3635534"/>
            <a:ext cx="2028301" cy="10935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B6FED61-7B0A-D2A7-C129-687F3F36587C}"/>
              </a:ext>
            </a:extLst>
          </p:cNvPr>
          <p:cNvCxnSpPr>
            <a:cxnSpLocks/>
          </p:cNvCxnSpPr>
          <p:nvPr/>
        </p:nvCxnSpPr>
        <p:spPr>
          <a:xfrm>
            <a:off x="2655921" y="3744893"/>
            <a:ext cx="2098564" cy="17871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F4FC322-3B60-AB96-B366-7410BDC9EA51}"/>
              </a:ext>
            </a:extLst>
          </p:cNvPr>
          <p:cNvCxnSpPr>
            <a:cxnSpLocks/>
          </p:cNvCxnSpPr>
          <p:nvPr/>
        </p:nvCxnSpPr>
        <p:spPr>
          <a:xfrm>
            <a:off x="2655921" y="3744893"/>
            <a:ext cx="2281839" cy="113350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7C05ABD-780D-A4FA-3032-C2312E9FD698}"/>
              </a:ext>
            </a:extLst>
          </p:cNvPr>
          <p:cNvCxnSpPr>
            <a:cxnSpLocks/>
          </p:cNvCxnSpPr>
          <p:nvPr/>
        </p:nvCxnSpPr>
        <p:spPr>
          <a:xfrm flipV="1">
            <a:off x="2776455" y="2543695"/>
            <a:ext cx="2074021" cy="56003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D07EE99-C5F3-378B-FA42-BC1378E73034}"/>
              </a:ext>
            </a:extLst>
          </p:cNvPr>
          <p:cNvCxnSpPr>
            <a:cxnSpLocks/>
          </p:cNvCxnSpPr>
          <p:nvPr/>
        </p:nvCxnSpPr>
        <p:spPr>
          <a:xfrm flipH="1" flipV="1">
            <a:off x="7360920" y="4380807"/>
            <a:ext cx="722463" cy="25769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2">
            <a:extLst>
              <a:ext uri="{FF2B5EF4-FFF2-40B4-BE49-F238E27FC236}">
                <a16:creationId xmlns:a16="http://schemas.microsoft.com/office/drawing/2014/main" id="{41D5D7BD-0B27-9E1D-E5E4-8468D78E1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7700"/>
            <a:ext cx="10515600" cy="706580"/>
          </a:xfrm>
        </p:spPr>
        <p:txBody>
          <a:bodyPr>
            <a:normAutofit/>
          </a:bodyPr>
          <a:lstStyle/>
          <a:p>
            <a:r>
              <a:rPr lang="en-US" sz="3200" dirty="0"/>
              <a:t>The PDN problem –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7FD9E3-06B9-1F14-9631-E58840A9C6B0}"/>
              </a:ext>
            </a:extLst>
          </p:cNvPr>
          <p:cNvSpPr txBox="1"/>
          <p:nvPr/>
        </p:nvSpPr>
        <p:spPr>
          <a:xfrm>
            <a:off x="5506459" y="257700"/>
            <a:ext cx="4399474" cy="791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3600" b="1" dirty="0">
                <a:solidFill>
                  <a:srgbClr val="26588E"/>
                </a:solidFill>
              </a:rPr>
              <a:t>simulation is the only </a:t>
            </a:r>
          </a:p>
          <a:p>
            <a:pPr>
              <a:lnSpc>
                <a:spcPts val="2800"/>
              </a:lnSpc>
            </a:pPr>
            <a:r>
              <a:rPr lang="en-US" sz="3600" b="1" dirty="0">
                <a:solidFill>
                  <a:srgbClr val="26588E"/>
                </a:solidFill>
              </a:rPr>
              <a:t>practical solution</a:t>
            </a:r>
          </a:p>
        </p:txBody>
      </p:sp>
    </p:spTree>
    <p:extLst>
      <p:ext uri="{BB962C8B-B14F-4D97-AF65-F5344CB8AC3E}">
        <p14:creationId xmlns:p14="http://schemas.microsoft.com/office/powerpoint/2010/main" val="3332485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65105-D832-078C-0535-8D0FED393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The PDN simulation process</a:t>
            </a:r>
            <a:br>
              <a:rPr lang="en-US" sz="3200" dirty="0"/>
            </a:br>
            <a:r>
              <a:rPr lang="en-US" sz="3200" dirty="0"/>
              <a:t>	Mother Board designer’s perspective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31D115-1689-23A2-207C-4694E45A42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14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7A852A-D637-D51D-B5A6-714C916E2242}"/>
              </a:ext>
            </a:extLst>
          </p:cNvPr>
          <p:cNvSpPr txBox="1"/>
          <p:nvPr/>
        </p:nvSpPr>
        <p:spPr>
          <a:xfrm flipH="1">
            <a:off x="1001684" y="1438101"/>
            <a:ext cx="10631977" cy="4661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hlinkClick r:id="rId2"/>
              </a:rPr>
              <a:t>Extract</a:t>
            </a:r>
            <a:r>
              <a:rPr lang="en-US" sz="2000" dirty="0">
                <a:hlinkClick r:id="rId2"/>
              </a:rPr>
              <a:t> Spice netlist of </a:t>
            </a:r>
            <a:r>
              <a:rPr lang="en-US" sz="2000" b="1" dirty="0">
                <a:hlinkClick r:id="rId2"/>
              </a:rPr>
              <a:t>PDN</a:t>
            </a:r>
            <a:r>
              <a:rPr lang="en-US" sz="2000" dirty="0">
                <a:hlinkClick r:id="rId2"/>
              </a:rPr>
              <a:t> from </a:t>
            </a:r>
            <a:r>
              <a:rPr lang="en-US" sz="2000" b="1" dirty="0">
                <a:hlinkClick r:id="rId2"/>
              </a:rPr>
              <a:t>PCB layout</a:t>
            </a:r>
            <a:endParaRPr lang="en-US" sz="2000" b="1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hlinkClick r:id="rId3"/>
              </a:rPr>
              <a:t>Convert PDN Netlist </a:t>
            </a:r>
            <a:r>
              <a:rPr lang="en-US" sz="2000" dirty="0">
                <a:hlinkClick r:id="rId3"/>
              </a:rPr>
              <a:t>to SIMPLIS and SIMetrix Compatible Netlists and Create Associated Symbol</a:t>
            </a:r>
            <a:endParaRPr lang="en-US" sz="20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hlinkClick r:id="rId4"/>
              </a:rPr>
              <a:t>Using </a:t>
            </a:r>
            <a:r>
              <a:rPr lang="en-US" sz="2000" b="1" dirty="0">
                <a:hlinkClick r:id="rId4"/>
              </a:rPr>
              <a:t>SIMetrix PDN test bench</a:t>
            </a:r>
            <a:r>
              <a:rPr lang="en-US" sz="2000" dirty="0">
                <a:hlinkClick r:id="rId4"/>
              </a:rPr>
              <a:t>, characterize performance of </a:t>
            </a:r>
            <a:r>
              <a:rPr lang="en-US" sz="2000" b="1" dirty="0">
                <a:hlinkClick r:id="rId4"/>
              </a:rPr>
              <a:t>Full PDN </a:t>
            </a:r>
            <a:r>
              <a:rPr lang="en-US" sz="2000" dirty="0">
                <a:hlinkClick r:id="rId4"/>
              </a:rPr>
              <a:t>and </a:t>
            </a:r>
            <a:r>
              <a:rPr lang="en-US" sz="2000" b="1" dirty="0">
                <a:hlinkClick r:id="rId4"/>
              </a:rPr>
              <a:t>R-Only PDN </a:t>
            </a:r>
            <a:r>
              <a:rPr lang="en-US" sz="2000" dirty="0">
                <a:hlinkClick r:id="rId4"/>
              </a:rPr>
              <a:t>using worst-case expected load-transient current waveform</a:t>
            </a:r>
            <a:endParaRPr lang="en-US" sz="20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/>
              <a:t>Using </a:t>
            </a:r>
            <a:r>
              <a:rPr lang="en-US" sz="2000" b="1" dirty="0"/>
              <a:t>SIMetrix testbench</a:t>
            </a:r>
            <a:r>
              <a:rPr lang="en-US" sz="2000" dirty="0"/>
              <a:t>: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lphaLcParenR"/>
            </a:pPr>
            <a:r>
              <a:rPr lang="en-US" sz="2000" dirty="0">
                <a:hlinkClick r:id="rId5"/>
              </a:rPr>
              <a:t>Find optimum curve-fit values for </a:t>
            </a:r>
            <a:r>
              <a:rPr lang="en-US" sz="2000" b="1" dirty="0">
                <a:hlinkClick r:id="rId5"/>
              </a:rPr>
              <a:t>Reduced-Order PDN </a:t>
            </a:r>
            <a:r>
              <a:rPr lang="en-US" sz="2000" dirty="0">
                <a:hlinkClick r:id="rId5"/>
              </a:rPr>
              <a:t>model</a:t>
            </a:r>
            <a:endParaRPr lang="en-US" sz="2000" dirty="0"/>
          </a:p>
          <a:p>
            <a:pPr marL="914400" lvl="1" indent="-457200">
              <a:lnSpc>
                <a:spcPct val="150000"/>
              </a:lnSpc>
              <a:buFont typeface="+mj-lt"/>
              <a:buAutoNum type="alphaLcParenR"/>
            </a:pPr>
            <a:r>
              <a:rPr lang="en-US" sz="2000" dirty="0">
                <a:hlinkClick r:id="rId6"/>
              </a:rPr>
              <a:t>Compare performance of Full, R-Only, and the Reduced-Order PDN models with worst-case expected load-transient current waveform</a:t>
            </a:r>
            <a:endParaRPr lang="en-US" sz="20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/>
              <a:t>Using </a:t>
            </a:r>
            <a:r>
              <a:rPr lang="en-US" sz="2000" b="1" dirty="0"/>
              <a:t>SIMPLIS testbench </a:t>
            </a:r>
            <a:r>
              <a:rPr lang="en-US" sz="2000" dirty="0"/>
              <a:t>with complete SIMPLIS converter model: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hlinkClick r:id="rId7"/>
              </a:rPr>
              <a:t>Compare system performance of R-Only, and Reduced-Order (and possibly Full) PDN models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74401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A086E-C352-FA17-8BD0-DEA9C833A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What is inside a typical PDN model of PCB layout?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F7051D-77A5-B7B4-31CB-404088C1F5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15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3E6210B-D8BE-8DB4-A045-6F129CFDB9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1020" y="1265057"/>
            <a:ext cx="4632102" cy="481713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C2D5043-F0F7-6807-15AB-ECCB8B8313C6}"/>
              </a:ext>
            </a:extLst>
          </p:cNvPr>
          <p:cNvSpPr txBox="1"/>
          <p:nvPr/>
        </p:nvSpPr>
        <p:spPr>
          <a:xfrm>
            <a:off x="6320305" y="1617394"/>
            <a:ext cx="528785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Hundreds to thousands of equivalent resistors, inductors, and capacitors</a:t>
            </a:r>
          </a:p>
          <a:p>
            <a:endParaRPr lang="en-US" sz="1200" dirty="0"/>
          </a:p>
          <a:p>
            <a:r>
              <a:rPr lang="en-US" sz="2400" dirty="0"/>
              <a:t>Too many L’s and C’s will dramatically slow SIMPLIS down, since it pays attention to every inductor and capacitor</a:t>
            </a:r>
          </a:p>
          <a:p>
            <a:endParaRPr lang="en-US" sz="1200" dirty="0"/>
          </a:p>
          <a:p>
            <a:r>
              <a:rPr lang="en-US" sz="2400" dirty="0"/>
              <a:t>Proposing a simulation process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Accurate enough to be reliable and fast enough to be practical</a:t>
            </a:r>
          </a:p>
        </p:txBody>
      </p:sp>
    </p:spTree>
    <p:extLst>
      <p:ext uri="{BB962C8B-B14F-4D97-AF65-F5344CB8AC3E}">
        <p14:creationId xmlns:p14="http://schemas.microsoft.com/office/powerpoint/2010/main" val="736771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A0494B-ECC1-5C13-D4F6-1C9EE4AAE4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5D03A15-BAAA-5458-EF04-B9F4A4F12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Step #1a: Identify the ports of the PDN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CD7169-C053-CFA2-9211-B8A76DB3EE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848F65-82A4-F3BE-16C8-5CD24971E7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156" y="1193826"/>
            <a:ext cx="10174150" cy="504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5817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FB31EA-8846-5B6F-6A17-28990416F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Step #1a: Identify the ports of the PDN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D94729-93E3-9C37-665A-5B66A7A46B3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17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B7B55B4-0343-A4BF-498F-5EC47DC46D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675" y="1253614"/>
            <a:ext cx="4458087" cy="457239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BD8DDAA-8ACA-B0E6-9E1D-FE28EBB46E4B}"/>
              </a:ext>
            </a:extLst>
          </p:cNvPr>
          <p:cNvSpPr txBox="1"/>
          <p:nvPr/>
        </p:nvSpPr>
        <p:spPr>
          <a:xfrm>
            <a:off x="5685762" y="1982977"/>
            <a:ext cx="477502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Limit to no more than 10 to</a:t>
            </a:r>
          </a:p>
          <a:p>
            <a:r>
              <a:rPr lang="en-US" sz="3200" dirty="0"/>
              <a:t>12 ports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3EB8B1F-0528-7F6B-DACF-B6E9C3BD6DD1}"/>
              </a:ext>
            </a:extLst>
          </p:cNvPr>
          <p:cNvSpPr txBox="1"/>
          <p:nvPr/>
        </p:nvSpPr>
        <p:spPr>
          <a:xfrm>
            <a:off x="5685762" y="3797805"/>
            <a:ext cx="539121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Group capacitors into islands – </a:t>
            </a:r>
          </a:p>
          <a:p>
            <a:r>
              <a:rPr lang="en-US" sz="3200" dirty="0"/>
              <a:t>by location on the PCB</a:t>
            </a:r>
          </a:p>
        </p:txBody>
      </p:sp>
    </p:spTree>
    <p:extLst>
      <p:ext uri="{BB962C8B-B14F-4D97-AF65-F5344CB8AC3E}">
        <p14:creationId xmlns:p14="http://schemas.microsoft.com/office/powerpoint/2010/main" val="4020317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7B78F-032C-010C-50C0-21CCFB797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Step #1b: Use Multi-Level Capacitors with Quantity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55B19A-179F-69FC-CD45-8CD09138F6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628FF5-6FBE-AEFF-A9B9-8D9749B237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1416" y="2099440"/>
            <a:ext cx="2092560" cy="23090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58A9C82-214F-D9F6-42AE-4C96A956BC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9556" y="1713312"/>
            <a:ext cx="6067033" cy="3087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5413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D8716B5-16C4-8839-B5E7-968A5F1872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Use a tool that can generate s-parameter data between ports from the layout description</a:t>
            </a:r>
          </a:p>
          <a:p>
            <a:pPr lvl="1"/>
            <a:r>
              <a:rPr lang="en-US" sz="2200" dirty="0">
                <a:solidFill>
                  <a:schemeClr val="accent4">
                    <a:lumMod val="50000"/>
                  </a:schemeClr>
                </a:solidFill>
              </a:rPr>
              <a:t>Do </a:t>
            </a:r>
            <a:r>
              <a:rPr lang="en-US" sz="2200" b="1" dirty="0">
                <a:solidFill>
                  <a:schemeClr val="accent4">
                    <a:lumMod val="50000"/>
                  </a:schemeClr>
                </a:solidFill>
              </a:rPr>
              <a:t>NOT</a:t>
            </a:r>
            <a:r>
              <a:rPr lang="en-US" sz="2200" dirty="0">
                <a:solidFill>
                  <a:schemeClr val="accent4">
                    <a:lumMod val="50000"/>
                  </a:schemeClr>
                </a:solidFill>
              </a:rPr>
              <a:t> include the bulk (physical) capacitors as part of the PDN</a:t>
            </a:r>
          </a:p>
          <a:p>
            <a:r>
              <a:rPr lang="en-US" sz="2800" dirty="0"/>
              <a:t>Use another tool to extract SPICE model (netlist) of PDN from PCB layout s-parameter data</a:t>
            </a:r>
          </a:p>
          <a:p>
            <a:pPr lvl="1"/>
            <a:r>
              <a:rPr lang="en-US" sz="2200" dirty="0">
                <a:solidFill>
                  <a:schemeClr val="accent4">
                    <a:lumMod val="50000"/>
                  </a:schemeClr>
                </a:solidFill>
              </a:rPr>
              <a:t>Make sure to check for passivity</a:t>
            </a:r>
          </a:p>
          <a:p>
            <a:pPr lvl="1"/>
            <a:r>
              <a:rPr lang="en-US" sz="2200" dirty="0">
                <a:solidFill>
                  <a:schemeClr val="accent4">
                    <a:lumMod val="50000"/>
                  </a:schemeClr>
                </a:solidFill>
              </a:rPr>
              <a:t>Make sure to meet causality requirement</a:t>
            </a:r>
          </a:p>
          <a:p>
            <a:pPr lvl="1"/>
            <a:r>
              <a:rPr lang="en-US" sz="2200" dirty="0">
                <a:solidFill>
                  <a:schemeClr val="accent4">
                    <a:lumMod val="50000"/>
                  </a:schemeClr>
                </a:solidFill>
              </a:rPr>
              <a:t>For starter, set maximum number of poles (order) to 100</a:t>
            </a:r>
          </a:p>
          <a:p>
            <a:r>
              <a:rPr lang="en-US" dirty="0"/>
              <a:t>These tools are not provided by SIMPLIS Technologies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2472FEB-E383-9331-E22F-34D80D3AE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Step #1c: Extract SPICE netlist of PDN from PCB layout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AEC73C-E04B-179E-BAAE-38A62FE578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606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D7CE043-45DF-544B-3696-D93764AFE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68752"/>
            <a:ext cx="10986135" cy="1143000"/>
          </a:xfrm>
        </p:spPr>
        <p:txBody>
          <a:bodyPr>
            <a:normAutofit/>
          </a:bodyPr>
          <a:lstStyle/>
          <a:p>
            <a:r>
              <a:rPr lang="en-US" sz="3200" dirty="0"/>
              <a:t>Simulation schematic of a </a:t>
            </a:r>
            <a:br>
              <a:rPr lang="en-US" sz="3200" dirty="0"/>
            </a:br>
            <a:r>
              <a:rPr lang="en-US" sz="3200" dirty="0"/>
              <a:t>	</a:t>
            </a:r>
            <a:r>
              <a:rPr lang="en-US" sz="2800" dirty="0"/>
              <a:t>synchronous-rectified buck converter </a:t>
            </a:r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FD7A00-B9AA-E766-8C1C-4DA19310F7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2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338E06A-DCCD-5FE1-94CE-35B744A4CC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490" y="1371601"/>
            <a:ext cx="8820152" cy="4746147"/>
          </a:xfrm>
          <a:prstGeom prst="rect">
            <a:avLst/>
          </a:prstGeom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2E6F3D6-14E7-26BC-B792-6D325D317603}"/>
              </a:ext>
            </a:extLst>
          </p:cNvPr>
          <p:cNvSpPr/>
          <p:nvPr/>
        </p:nvSpPr>
        <p:spPr>
          <a:xfrm>
            <a:off x="6510858" y="1775005"/>
            <a:ext cx="2828491" cy="4100862"/>
          </a:xfrm>
          <a:custGeom>
            <a:avLst/>
            <a:gdLst>
              <a:gd name="connsiteX0" fmla="*/ 287874 w 2641608"/>
              <a:gd name="connsiteY0" fmla="*/ 53795 h 4100862"/>
              <a:gd name="connsiteX1" fmla="*/ 330208 w 2641608"/>
              <a:gd name="connsiteY1" fmla="*/ 45328 h 4100862"/>
              <a:gd name="connsiteX2" fmla="*/ 431808 w 2641608"/>
              <a:gd name="connsiteY2" fmla="*/ 28395 h 4100862"/>
              <a:gd name="connsiteX3" fmla="*/ 541874 w 2641608"/>
              <a:gd name="connsiteY3" fmla="*/ 2995 h 4100862"/>
              <a:gd name="connsiteX4" fmla="*/ 1083741 w 2641608"/>
              <a:gd name="connsiteY4" fmla="*/ 28395 h 4100862"/>
              <a:gd name="connsiteX5" fmla="*/ 1219208 w 2641608"/>
              <a:gd name="connsiteY5" fmla="*/ 96128 h 4100862"/>
              <a:gd name="connsiteX6" fmla="*/ 1295408 w 2641608"/>
              <a:gd name="connsiteY6" fmla="*/ 138462 h 4100862"/>
              <a:gd name="connsiteX7" fmla="*/ 1566341 w 2641608"/>
              <a:gd name="connsiteY7" fmla="*/ 307795 h 4100862"/>
              <a:gd name="connsiteX8" fmla="*/ 1642541 w 2641608"/>
              <a:gd name="connsiteY8" fmla="*/ 350128 h 4100862"/>
              <a:gd name="connsiteX9" fmla="*/ 1727208 w 2641608"/>
              <a:gd name="connsiteY9" fmla="*/ 400928 h 4100862"/>
              <a:gd name="connsiteX10" fmla="*/ 1862674 w 2641608"/>
              <a:gd name="connsiteY10" fmla="*/ 485595 h 4100862"/>
              <a:gd name="connsiteX11" fmla="*/ 1998141 w 2641608"/>
              <a:gd name="connsiteY11" fmla="*/ 637995 h 4100862"/>
              <a:gd name="connsiteX12" fmla="*/ 2040474 w 2641608"/>
              <a:gd name="connsiteY12" fmla="*/ 705728 h 4100862"/>
              <a:gd name="connsiteX13" fmla="*/ 2133608 w 2641608"/>
              <a:gd name="connsiteY13" fmla="*/ 832728 h 4100862"/>
              <a:gd name="connsiteX14" fmla="*/ 2192874 w 2641608"/>
              <a:gd name="connsiteY14" fmla="*/ 908928 h 4100862"/>
              <a:gd name="connsiteX15" fmla="*/ 2218274 w 2641608"/>
              <a:gd name="connsiteY15" fmla="*/ 942795 h 4100862"/>
              <a:gd name="connsiteX16" fmla="*/ 2243674 w 2641608"/>
              <a:gd name="connsiteY16" fmla="*/ 985128 h 4100862"/>
              <a:gd name="connsiteX17" fmla="*/ 2311408 w 2641608"/>
              <a:gd name="connsiteY17" fmla="*/ 1069795 h 4100862"/>
              <a:gd name="connsiteX18" fmla="*/ 2345274 w 2641608"/>
              <a:gd name="connsiteY18" fmla="*/ 1129062 h 4100862"/>
              <a:gd name="connsiteX19" fmla="*/ 2379141 w 2641608"/>
              <a:gd name="connsiteY19" fmla="*/ 1171395 h 4100862"/>
              <a:gd name="connsiteX20" fmla="*/ 2404541 w 2641608"/>
              <a:gd name="connsiteY20" fmla="*/ 1213728 h 4100862"/>
              <a:gd name="connsiteX21" fmla="*/ 2438408 w 2641608"/>
              <a:gd name="connsiteY21" fmla="*/ 1256062 h 4100862"/>
              <a:gd name="connsiteX22" fmla="*/ 2463808 w 2641608"/>
              <a:gd name="connsiteY22" fmla="*/ 1306862 h 4100862"/>
              <a:gd name="connsiteX23" fmla="*/ 2506141 w 2641608"/>
              <a:gd name="connsiteY23" fmla="*/ 1349195 h 4100862"/>
              <a:gd name="connsiteX24" fmla="*/ 2531541 w 2641608"/>
              <a:gd name="connsiteY24" fmla="*/ 1399995 h 4100862"/>
              <a:gd name="connsiteX25" fmla="*/ 2556941 w 2641608"/>
              <a:gd name="connsiteY25" fmla="*/ 1433862 h 4100862"/>
              <a:gd name="connsiteX26" fmla="*/ 2590808 w 2641608"/>
              <a:gd name="connsiteY26" fmla="*/ 1518528 h 4100862"/>
              <a:gd name="connsiteX27" fmla="*/ 2607741 w 2641608"/>
              <a:gd name="connsiteY27" fmla="*/ 1552395 h 4100862"/>
              <a:gd name="connsiteX28" fmla="*/ 2633141 w 2641608"/>
              <a:gd name="connsiteY28" fmla="*/ 1662462 h 4100862"/>
              <a:gd name="connsiteX29" fmla="*/ 2641608 w 2641608"/>
              <a:gd name="connsiteY29" fmla="*/ 1704795 h 4100862"/>
              <a:gd name="connsiteX30" fmla="*/ 2616208 w 2641608"/>
              <a:gd name="connsiteY30" fmla="*/ 1899528 h 4100862"/>
              <a:gd name="connsiteX31" fmla="*/ 2573874 w 2641608"/>
              <a:gd name="connsiteY31" fmla="*/ 1984195 h 4100862"/>
              <a:gd name="connsiteX32" fmla="*/ 2523074 w 2641608"/>
              <a:gd name="connsiteY32" fmla="*/ 2043462 h 4100862"/>
              <a:gd name="connsiteX33" fmla="*/ 2446874 w 2641608"/>
              <a:gd name="connsiteY33" fmla="*/ 2102728 h 4100862"/>
              <a:gd name="connsiteX34" fmla="*/ 2396074 w 2641608"/>
              <a:gd name="connsiteY34" fmla="*/ 2119662 h 4100862"/>
              <a:gd name="connsiteX35" fmla="*/ 1524008 w 2641608"/>
              <a:gd name="connsiteY35" fmla="*/ 2128128 h 4100862"/>
              <a:gd name="connsiteX36" fmla="*/ 880541 w 2641608"/>
              <a:gd name="connsiteY36" fmla="*/ 2145062 h 4100862"/>
              <a:gd name="connsiteX37" fmla="*/ 838208 w 2641608"/>
              <a:gd name="connsiteY37" fmla="*/ 2153528 h 4100862"/>
              <a:gd name="connsiteX38" fmla="*/ 787408 w 2641608"/>
              <a:gd name="connsiteY38" fmla="*/ 2221262 h 4100862"/>
              <a:gd name="connsiteX39" fmla="*/ 745074 w 2641608"/>
              <a:gd name="connsiteY39" fmla="*/ 2305928 h 4100862"/>
              <a:gd name="connsiteX40" fmla="*/ 745074 w 2641608"/>
              <a:gd name="connsiteY40" fmla="*/ 2915528 h 4100862"/>
              <a:gd name="connsiteX41" fmla="*/ 753541 w 2641608"/>
              <a:gd name="connsiteY41" fmla="*/ 3364262 h 4100862"/>
              <a:gd name="connsiteX42" fmla="*/ 736608 w 2641608"/>
              <a:gd name="connsiteY42" fmla="*/ 4050062 h 4100862"/>
              <a:gd name="connsiteX43" fmla="*/ 728141 w 2641608"/>
              <a:gd name="connsiteY43" fmla="*/ 4100862 h 4100862"/>
              <a:gd name="connsiteX44" fmla="*/ 262474 w 2641608"/>
              <a:gd name="connsiteY44" fmla="*/ 4058528 h 4100862"/>
              <a:gd name="connsiteX45" fmla="*/ 245541 w 2641608"/>
              <a:gd name="connsiteY45" fmla="*/ 4024662 h 4100862"/>
              <a:gd name="connsiteX46" fmla="*/ 245541 w 2641608"/>
              <a:gd name="connsiteY46" fmla="*/ 3465862 h 4100862"/>
              <a:gd name="connsiteX47" fmla="*/ 279408 w 2641608"/>
              <a:gd name="connsiteY47" fmla="*/ 3152595 h 4100862"/>
              <a:gd name="connsiteX48" fmla="*/ 321741 w 2641608"/>
              <a:gd name="connsiteY48" fmla="*/ 2949395 h 4100862"/>
              <a:gd name="connsiteX49" fmla="*/ 372541 w 2641608"/>
              <a:gd name="connsiteY49" fmla="*/ 2619195 h 4100862"/>
              <a:gd name="connsiteX50" fmla="*/ 355608 w 2641608"/>
              <a:gd name="connsiteY50" fmla="*/ 1738662 h 4100862"/>
              <a:gd name="connsiteX51" fmla="*/ 287874 w 2641608"/>
              <a:gd name="connsiteY51" fmla="*/ 1459262 h 4100862"/>
              <a:gd name="connsiteX52" fmla="*/ 186274 w 2641608"/>
              <a:gd name="connsiteY52" fmla="*/ 1103662 h 4100862"/>
              <a:gd name="connsiteX53" fmla="*/ 152408 w 2641608"/>
              <a:gd name="connsiteY53" fmla="*/ 985128 h 4100862"/>
              <a:gd name="connsiteX54" fmla="*/ 110074 w 2641608"/>
              <a:gd name="connsiteY54" fmla="*/ 891995 h 4100862"/>
              <a:gd name="connsiteX55" fmla="*/ 84674 w 2641608"/>
              <a:gd name="connsiteY55" fmla="*/ 807328 h 4100862"/>
              <a:gd name="connsiteX56" fmla="*/ 16941 w 2641608"/>
              <a:gd name="connsiteY56" fmla="*/ 646462 h 4100862"/>
              <a:gd name="connsiteX57" fmla="*/ 8 w 2641608"/>
              <a:gd name="connsiteY57" fmla="*/ 519462 h 4100862"/>
              <a:gd name="connsiteX58" fmla="*/ 16941 w 2641608"/>
              <a:gd name="connsiteY58" fmla="*/ 426328 h 4100862"/>
              <a:gd name="connsiteX59" fmla="*/ 42341 w 2641608"/>
              <a:gd name="connsiteY59" fmla="*/ 383995 h 4100862"/>
              <a:gd name="connsiteX60" fmla="*/ 152408 w 2641608"/>
              <a:gd name="connsiteY60" fmla="*/ 282395 h 4100862"/>
              <a:gd name="connsiteX61" fmla="*/ 194741 w 2641608"/>
              <a:gd name="connsiteY61" fmla="*/ 256995 h 4100862"/>
              <a:gd name="connsiteX62" fmla="*/ 270941 w 2641608"/>
              <a:gd name="connsiteY62" fmla="*/ 172328 h 4100862"/>
              <a:gd name="connsiteX63" fmla="*/ 287874 w 2641608"/>
              <a:gd name="connsiteY63" fmla="*/ 113062 h 4100862"/>
              <a:gd name="connsiteX64" fmla="*/ 287874 w 2641608"/>
              <a:gd name="connsiteY64" fmla="*/ 53795 h 4100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641608" h="4100862">
                <a:moveTo>
                  <a:pt x="287874" y="53795"/>
                </a:moveTo>
                <a:cubicBezTo>
                  <a:pt x="294930" y="42506"/>
                  <a:pt x="316036" y="47829"/>
                  <a:pt x="330208" y="45328"/>
                </a:cubicBezTo>
                <a:cubicBezTo>
                  <a:pt x="364019" y="39361"/>
                  <a:pt x="398141" y="35128"/>
                  <a:pt x="431808" y="28395"/>
                </a:cubicBezTo>
                <a:cubicBezTo>
                  <a:pt x="468730" y="21011"/>
                  <a:pt x="505185" y="11462"/>
                  <a:pt x="541874" y="2995"/>
                </a:cubicBezTo>
                <a:cubicBezTo>
                  <a:pt x="760013" y="7035"/>
                  <a:pt x="900181" y="-17494"/>
                  <a:pt x="1083741" y="28395"/>
                </a:cubicBezTo>
                <a:cubicBezTo>
                  <a:pt x="1148455" y="44573"/>
                  <a:pt x="1151153" y="56727"/>
                  <a:pt x="1219208" y="96128"/>
                </a:cubicBezTo>
                <a:cubicBezTo>
                  <a:pt x="1244354" y="110686"/>
                  <a:pt x="1270841" y="122946"/>
                  <a:pt x="1295408" y="138462"/>
                </a:cubicBezTo>
                <a:cubicBezTo>
                  <a:pt x="1347352" y="171269"/>
                  <a:pt x="1500987" y="269177"/>
                  <a:pt x="1566341" y="307795"/>
                </a:cubicBezTo>
                <a:cubicBezTo>
                  <a:pt x="1591357" y="322577"/>
                  <a:pt x="1617395" y="335570"/>
                  <a:pt x="1642541" y="350128"/>
                </a:cubicBezTo>
                <a:cubicBezTo>
                  <a:pt x="1671024" y="366618"/>
                  <a:pt x="1698986" y="383995"/>
                  <a:pt x="1727208" y="400928"/>
                </a:cubicBezTo>
                <a:cubicBezTo>
                  <a:pt x="1741522" y="409517"/>
                  <a:pt x="1838783" y="466048"/>
                  <a:pt x="1862674" y="485595"/>
                </a:cubicBezTo>
                <a:cubicBezTo>
                  <a:pt x="1897699" y="514251"/>
                  <a:pt x="1991566" y="627474"/>
                  <a:pt x="1998141" y="637995"/>
                </a:cubicBezTo>
                <a:cubicBezTo>
                  <a:pt x="2012252" y="660573"/>
                  <a:pt x="2025270" y="683872"/>
                  <a:pt x="2040474" y="705728"/>
                </a:cubicBezTo>
                <a:cubicBezTo>
                  <a:pt x="2070453" y="748823"/>
                  <a:pt x="2102110" y="790731"/>
                  <a:pt x="2133608" y="832728"/>
                </a:cubicBezTo>
                <a:cubicBezTo>
                  <a:pt x="2152915" y="858471"/>
                  <a:pt x="2173255" y="883423"/>
                  <a:pt x="2192874" y="908928"/>
                </a:cubicBezTo>
                <a:cubicBezTo>
                  <a:pt x="2201478" y="920113"/>
                  <a:pt x="2211014" y="930695"/>
                  <a:pt x="2218274" y="942795"/>
                </a:cubicBezTo>
                <a:cubicBezTo>
                  <a:pt x="2226741" y="956906"/>
                  <a:pt x="2233942" y="971858"/>
                  <a:pt x="2243674" y="985128"/>
                </a:cubicBezTo>
                <a:cubicBezTo>
                  <a:pt x="2265047" y="1014273"/>
                  <a:pt x="2290565" y="1040268"/>
                  <a:pt x="2311408" y="1069795"/>
                </a:cubicBezTo>
                <a:cubicBezTo>
                  <a:pt x="2324530" y="1088384"/>
                  <a:pt x="2332653" y="1110130"/>
                  <a:pt x="2345274" y="1129062"/>
                </a:cubicBezTo>
                <a:cubicBezTo>
                  <a:pt x="2355298" y="1144098"/>
                  <a:pt x="2368778" y="1156591"/>
                  <a:pt x="2379141" y="1171395"/>
                </a:cubicBezTo>
                <a:cubicBezTo>
                  <a:pt x="2388578" y="1184876"/>
                  <a:pt x="2395104" y="1200247"/>
                  <a:pt x="2404541" y="1213728"/>
                </a:cubicBezTo>
                <a:cubicBezTo>
                  <a:pt x="2414904" y="1228533"/>
                  <a:pt x="2428706" y="1240816"/>
                  <a:pt x="2438408" y="1256062"/>
                </a:cubicBezTo>
                <a:cubicBezTo>
                  <a:pt x="2448572" y="1272034"/>
                  <a:pt x="2452673" y="1291551"/>
                  <a:pt x="2463808" y="1306862"/>
                </a:cubicBezTo>
                <a:cubicBezTo>
                  <a:pt x="2475546" y="1323001"/>
                  <a:pt x="2494403" y="1333056"/>
                  <a:pt x="2506141" y="1349195"/>
                </a:cubicBezTo>
                <a:cubicBezTo>
                  <a:pt x="2517276" y="1364506"/>
                  <a:pt x="2521801" y="1383761"/>
                  <a:pt x="2531541" y="1399995"/>
                </a:cubicBezTo>
                <a:cubicBezTo>
                  <a:pt x="2538801" y="1412095"/>
                  <a:pt x="2549462" y="1421896"/>
                  <a:pt x="2556941" y="1433862"/>
                </a:cubicBezTo>
                <a:cubicBezTo>
                  <a:pt x="2579001" y="1469159"/>
                  <a:pt x="2573921" y="1476310"/>
                  <a:pt x="2590808" y="1518528"/>
                </a:cubicBezTo>
                <a:cubicBezTo>
                  <a:pt x="2595495" y="1530247"/>
                  <a:pt x="2603428" y="1540533"/>
                  <a:pt x="2607741" y="1552395"/>
                </a:cubicBezTo>
                <a:cubicBezTo>
                  <a:pt x="2626063" y="1602781"/>
                  <a:pt x="2624076" y="1612607"/>
                  <a:pt x="2633141" y="1662462"/>
                </a:cubicBezTo>
                <a:cubicBezTo>
                  <a:pt x="2635715" y="1676620"/>
                  <a:pt x="2638786" y="1690684"/>
                  <a:pt x="2641608" y="1704795"/>
                </a:cubicBezTo>
                <a:cubicBezTo>
                  <a:pt x="2633141" y="1769706"/>
                  <a:pt x="2631631" y="1835910"/>
                  <a:pt x="2616208" y="1899528"/>
                </a:cubicBezTo>
                <a:cubicBezTo>
                  <a:pt x="2608774" y="1930193"/>
                  <a:pt x="2587985" y="1955973"/>
                  <a:pt x="2573874" y="1984195"/>
                </a:cubicBezTo>
                <a:cubicBezTo>
                  <a:pt x="2546943" y="2038058"/>
                  <a:pt x="2571161" y="2002245"/>
                  <a:pt x="2523074" y="2043462"/>
                </a:cubicBezTo>
                <a:cubicBezTo>
                  <a:pt x="2484049" y="2076912"/>
                  <a:pt x="2506336" y="2072997"/>
                  <a:pt x="2446874" y="2102728"/>
                </a:cubicBezTo>
                <a:cubicBezTo>
                  <a:pt x="2430909" y="2110710"/>
                  <a:pt x="2413923" y="2119489"/>
                  <a:pt x="2396074" y="2119662"/>
                </a:cubicBezTo>
                <a:lnTo>
                  <a:pt x="1524008" y="2128128"/>
                </a:lnTo>
                <a:cubicBezTo>
                  <a:pt x="1291071" y="2186364"/>
                  <a:pt x="1535285" y="2128056"/>
                  <a:pt x="880541" y="2145062"/>
                </a:cubicBezTo>
                <a:cubicBezTo>
                  <a:pt x="866155" y="2145436"/>
                  <a:pt x="852319" y="2150706"/>
                  <a:pt x="838208" y="2153528"/>
                </a:cubicBezTo>
                <a:cubicBezTo>
                  <a:pt x="806638" y="2185098"/>
                  <a:pt x="811455" y="2176174"/>
                  <a:pt x="787408" y="2221262"/>
                </a:cubicBezTo>
                <a:cubicBezTo>
                  <a:pt x="772559" y="2249103"/>
                  <a:pt x="745074" y="2305928"/>
                  <a:pt x="745074" y="2305928"/>
                </a:cubicBezTo>
                <a:cubicBezTo>
                  <a:pt x="683943" y="2550458"/>
                  <a:pt x="730289" y="2338902"/>
                  <a:pt x="745074" y="2915528"/>
                </a:cubicBezTo>
                <a:cubicBezTo>
                  <a:pt x="748909" y="3065083"/>
                  <a:pt x="750719" y="3214684"/>
                  <a:pt x="753541" y="3364262"/>
                </a:cubicBezTo>
                <a:cubicBezTo>
                  <a:pt x="751048" y="3541253"/>
                  <a:pt x="764111" y="3830036"/>
                  <a:pt x="736608" y="4050062"/>
                </a:cubicBezTo>
                <a:cubicBezTo>
                  <a:pt x="734479" y="4067096"/>
                  <a:pt x="730963" y="4083929"/>
                  <a:pt x="728141" y="4100862"/>
                </a:cubicBezTo>
                <a:cubicBezTo>
                  <a:pt x="722275" y="4100576"/>
                  <a:pt x="361172" y="4101708"/>
                  <a:pt x="262474" y="4058528"/>
                </a:cubicBezTo>
                <a:cubicBezTo>
                  <a:pt x="250911" y="4053469"/>
                  <a:pt x="251185" y="4035951"/>
                  <a:pt x="245541" y="4024662"/>
                </a:cubicBezTo>
                <a:cubicBezTo>
                  <a:pt x="220510" y="3799393"/>
                  <a:pt x="229044" y="3905782"/>
                  <a:pt x="245541" y="3465862"/>
                </a:cubicBezTo>
                <a:cubicBezTo>
                  <a:pt x="249217" y="3367837"/>
                  <a:pt x="263498" y="3252032"/>
                  <a:pt x="279408" y="3152595"/>
                </a:cubicBezTo>
                <a:cubicBezTo>
                  <a:pt x="303401" y="3002638"/>
                  <a:pt x="288858" y="3113809"/>
                  <a:pt x="321741" y="2949395"/>
                </a:cubicBezTo>
                <a:cubicBezTo>
                  <a:pt x="347663" y="2819786"/>
                  <a:pt x="353894" y="2755937"/>
                  <a:pt x="372541" y="2619195"/>
                </a:cubicBezTo>
                <a:cubicBezTo>
                  <a:pt x="390954" y="2287775"/>
                  <a:pt x="399612" y="2214705"/>
                  <a:pt x="355608" y="1738662"/>
                </a:cubicBezTo>
                <a:cubicBezTo>
                  <a:pt x="346787" y="1643238"/>
                  <a:pt x="303629" y="1553789"/>
                  <a:pt x="287874" y="1459262"/>
                </a:cubicBezTo>
                <a:cubicBezTo>
                  <a:pt x="244987" y="1201942"/>
                  <a:pt x="288415" y="1402230"/>
                  <a:pt x="186274" y="1103662"/>
                </a:cubicBezTo>
                <a:cubicBezTo>
                  <a:pt x="172973" y="1064782"/>
                  <a:pt x="166327" y="1023791"/>
                  <a:pt x="152408" y="985128"/>
                </a:cubicBezTo>
                <a:cubicBezTo>
                  <a:pt x="140857" y="953043"/>
                  <a:pt x="122214" y="923862"/>
                  <a:pt x="110074" y="891995"/>
                </a:cubicBezTo>
                <a:cubicBezTo>
                  <a:pt x="99585" y="864460"/>
                  <a:pt x="95617" y="834686"/>
                  <a:pt x="84674" y="807328"/>
                </a:cubicBezTo>
                <a:cubicBezTo>
                  <a:pt x="-23941" y="535790"/>
                  <a:pt x="98401" y="890843"/>
                  <a:pt x="16941" y="646462"/>
                </a:cubicBezTo>
                <a:cubicBezTo>
                  <a:pt x="15222" y="634426"/>
                  <a:pt x="-413" y="527464"/>
                  <a:pt x="8" y="519462"/>
                </a:cubicBezTo>
                <a:cubicBezTo>
                  <a:pt x="1666" y="487952"/>
                  <a:pt x="7529" y="456445"/>
                  <a:pt x="16941" y="426328"/>
                </a:cubicBezTo>
                <a:cubicBezTo>
                  <a:pt x="21849" y="410621"/>
                  <a:pt x="33213" y="397687"/>
                  <a:pt x="42341" y="383995"/>
                </a:cubicBezTo>
                <a:cubicBezTo>
                  <a:pt x="72406" y="338898"/>
                  <a:pt x="100315" y="313651"/>
                  <a:pt x="152408" y="282395"/>
                </a:cubicBezTo>
                <a:cubicBezTo>
                  <a:pt x="166519" y="273928"/>
                  <a:pt x="182099" y="267530"/>
                  <a:pt x="194741" y="256995"/>
                </a:cubicBezTo>
                <a:cubicBezTo>
                  <a:pt x="213550" y="241321"/>
                  <a:pt x="255867" y="202477"/>
                  <a:pt x="270941" y="172328"/>
                </a:cubicBezTo>
                <a:cubicBezTo>
                  <a:pt x="275455" y="163300"/>
                  <a:pt x="287196" y="119847"/>
                  <a:pt x="287874" y="113062"/>
                </a:cubicBezTo>
                <a:cubicBezTo>
                  <a:pt x="289559" y="96213"/>
                  <a:pt x="280818" y="65084"/>
                  <a:pt x="287874" y="53795"/>
                </a:cubicBezTo>
                <a:close/>
              </a:path>
            </a:pathLst>
          </a:custGeom>
          <a:noFill/>
          <a:ln w="28575">
            <a:solidFill>
              <a:schemeClr val="accent4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2883A10-CA74-EC47-91E2-A84948481AC2}"/>
              </a:ext>
            </a:extLst>
          </p:cNvPr>
          <p:cNvSpPr txBox="1"/>
          <p:nvPr/>
        </p:nvSpPr>
        <p:spPr>
          <a:xfrm>
            <a:off x="7366000" y="2201334"/>
            <a:ext cx="744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>
                    <a:lumMod val="50000"/>
                  </a:schemeClr>
                </a:solidFill>
              </a:rPr>
              <a:t>PDN</a:t>
            </a:r>
          </a:p>
        </p:txBody>
      </p:sp>
    </p:spTree>
    <p:extLst>
      <p:ext uri="{BB962C8B-B14F-4D97-AF65-F5344CB8AC3E}">
        <p14:creationId xmlns:p14="http://schemas.microsoft.com/office/powerpoint/2010/main" val="121390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6AF8AA-3146-6DF7-8C44-6734484CEB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68C2D46-4FDC-A7C0-E6FC-44A2C1088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Step #2: Access the Parse PDN Netlist tool by clicking </a:t>
            </a:r>
            <a:r>
              <a:rPr lang="en-US" sz="3200" dirty="0">
                <a:solidFill>
                  <a:schemeClr val="accent4">
                    <a:lumMod val="50000"/>
                  </a:schemeClr>
                </a:solidFill>
              </a:rPr>
              <a:t>Tools</a:t>
            </a:r>
            <a:r>
              <a:rPr lang="en-US" sz="3200" dirty="0"/>
              <a:t> &gt; </a:t>
            </a:r>
            <a:r>
              <a:rPr lang="en-US" sz="3200" dirty="0">
                <a:solidFill>
                  <a:schemeClr val="accent4">
                    <a:lumMod val="50000"/>
                  </a:schemeClr>
                </a:solidFill>
              </a:rPr>
              <a:t>Parse PDN Netlist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8FB226-0DDA-C256-3BEB-A59D9767588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20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170E81-7416-254B-BB24-436459576C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2512" y="2087882"/>
            <a:ext cx="4163488" cy="29565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D487C9E-9524-9F87-D287-94129AF1CF4A}"/>
              </a:ext>
            </a:extLst>
          </p:cNvPr>
          <p:cNvSpPr txBox="1"/>
          <p:nvPr/>
        </p:nvSpPr>
        <p:spPr>
          <a:xfrm>
            <a:off x="6782906" y="2873636"/>
            <a:ext cx="447257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The Parse PDN Netlist tool is</a:t>
            </a:r>
            <a:br>
              <a:rPr lang="en-US" sz="2800" dirty="0"/>
            </a:br>
            <a:r>
              <a:rPr lang="en-US" sz="2800" b="1" dirty="0"/>
              <a:t>only</a:t>
            </a:r>
            <a:r>
              <a:rPr lang="en-US" sz="2800" dirty="0"/>
              <a:t> accessible when the</a:t>
            </a:r>
            <a:br>
              <a:rPr lang="en-US" sz="2800" dirty="0"/>
            </a:br>
            <a:r>
              <a:rPr lang="en-US" sz="2800" dirty="0"/>
              <a:t>schematic is in </a:t>
            </a:r>
            <a:r>
              <a:rPr lang="en-US" sz="2800" b="1" dirty="0"/>
              <a:t>SIMPLIS</a:t>
            </a:r>
            <a:r>
              <a:rPr lang="en-US" sz="2800" dirty="0"/>
              <a:t> mode</a:t>
            </a:r>
          </a:p>
        </p:txBody>
      </p:sp>
    </p:spTree>
    <p:extLst>
      <p:ext uri="{BB962C8B-B14F-4D97-AF65-F5344CB8AC3E}">
        <p14:creationId xmlns:p14="http://schemas.microsoft.com/office/powerpoint/2010/main" val="1405551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F1DF0D7-E135-2CDC-9178-8EC28C798A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To create a library file that supports the SIMPLIS simulator as well as the </a:t>
            </a:r>
            <a:r>
              <a:rPr lang="en-US" sz="2800" dirty="0" err="1"/>
              <a:t>SIMetrix</a:t>
            </a:r>
            <a:r>
              <a:rPr lang="en-US" sz="2800" dirty="0"/>
              <a:t> simulator</a:t>
            </a:r>
          </a:p>
          <a:p>
            <a:pPr lvl="1"/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Each simulator will have a Resistive-only (</a:t>
            </a:r>
            <a:r>
              <a:rPr lang="en-US" sz="2400" b="1" dirty="0" err="1">
                <a:solidFill>
                  <a:schemeClr val="accent4">
                    <a:lumMod val="50000"/>
                  </a:schemeClr>
                </a:solidFill>
              </a:rPr>
              <a:t>R_only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) model for the PDN</a:t>
            </a:r>
          </a:p>
          <a:p>
            <a:pPr lvl="1"/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Each simulator will have a </a:t>
            </a: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</a:rPr>
              <a:t>Full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 model of the PDN</a:t>
            </a:r>
          </a:p>
          <a:p>
            <a:endParaRPr lang="en-US" dirty="0"/>
          </a:p>
          <a:p>
            <a:r>
              <a:rPr lang="en-US" sz="2800" dirty="0"/>
              <a:t>To create a symbol representing the PDN for use in </a:t>
            </a:r>
            <a:r>
              <a:rPr lang="en-US" sz="2800" dirty="0" err="1"/>
              <a:t>SIMetrix</a:t>
            </a:r>
            <a:r>
              <a:rPr lang="en-US" sz="2800" dirty="0"/>
              <a:t>/SIMPLIS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D8FC3D-BF66-C48D-15BA-E2A91EEFB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Step #2: Use the SIMPLIS Parse PDN </a:t>
            </a:r>
            <a:r>
              <a:rPr lang="en-US" sz="3200" dirty="0" err="1"/>
              <a:t>NetList</a:t>
            </a:r>
            <a:r>
              <a:rPr lang="en-US" sz="3200" dirty="0"/>
              <a:t> Tool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51D5A7-1D5E-58A0-EFBE-763C6EACA7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96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12C6A8-9AF3-806A-0490-0A2793E692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36D784D-45B2-B142-A99E-FFCA743A57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6073" y="3639805"/>
            <a:ext cx="5238749" cy="1726061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3A916DC2-7F20-6237-AB11-30AF8B9F4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Specifying the generated library to be included in the simulation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FA547D-C2E6-5C78-9815-F43411FC6D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22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D8AF8B-C4C8-6366-923D-CBB9C86BBA9F}"/>
              </a:ext>
            </a:extLst>
          </p:cNvPr>
          <p:cNvSpPr txBox="1"/>
          <p:nvPr/>
        </p:nvSpPr>
        <p:spPr>
          <a:xfrm>
            <a:off x="1257300" y="1781175"/>
            <a:ext cx="56832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Open the F11 window by hitting the F11 key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6A2EE1-4F97-E748-86CD-BB8DCD2D2AB3}"/>
              </a:ext>
            </a:extLst>
          </p:cNvPr>
          <p:cNvSpPr txBox="1"/>
          <p:nvPr/>
        </p:nvSpPr>
        <p:spPr>
          <a:xfrm>
            <a:off x="1276350" y="2370574"/>
            <a:ext cx="84198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Copy and paste a line from  the command shell window</a:t>
            </a:r>
            <a:br>
              <a:rPr lang="en-US" sz="2400" dirty="0"/>
            </a:br>
            <a:r>
              <a:rPr lang="en-US" sz="2400" dirty="0"/>
              <a:t>    as shown in Application G in SIMPLIS Advanced Training material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02C0B7-5287-DD97-ED6A-5F568A5F5024}"/>
              </a:ext>
            </a:extLst>
          </p:cNvPr>
          <p:cNvCxnSpPr>
            <a:cxnSpLocks/>
          </p:cNvCxnSpPr>
          <p:nvPr/>
        </p:nvCxnSpPr>
        <p:spPr>
          <a:xfrm flipH="1">
            <a:off x="5037513" y="3429000"/>
            <a:ext cx="1579418" cy="69826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97076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F0297E-47D5-BA4C-61E1-F5B81F8A53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CA1678-DE33-587A-93CD-75D89DF32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Choosing between the R_only model and the Full model for the PDN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5EBA7C-7F6C-1EE6-C53C-7EBF4CA025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23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5D89A6C-65A6-8132-BB53-479E65F481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3381" y="1551983"/>
            <a:ext cx="4674780" cy="453190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6D300DF-8BF3-915E-771C-90BFB7E6E34F}"/>
              </a:ext>
            </a:extLst>
          </p:cNvPr>
          <p:cNvSpPr txBox="1"/>
          <p:nvPr/>
        </p:nvSpPr>
        <p:spPr>
          <a:xfrm>
            <a:off x="6715433" y="2017444"/>
            <a:ext cx="35197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Double clicking the symbol</a:t>
            </a:r>
            <a:br>
              <a:rPr lang="en-US" sz="2400" dirty="0"/>
            </a:br>
            <a:r>
              <a:rPr lang="en-US" sz="2400" dirty="0"/>
              <a:t>brings up a GUI dialog to</a:t>
            </a:r>
            <a:br>
              <a:rPr lang="en-US" sz="2400" dirty="0"/>
            </a:br>
            <a:r>
              <a:rPr lang="en-US" sz="2400" dirty="0"/>
              <a:t>choose the PDN model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8601E1-DAD1-4F39-BB18-B5B5010738FE}"/>
              </a:ext>
            </a:extLst>
          </p:cNvPr>
          <p:cNvSpPr txBox="1"/>
          <p:nvPr/>
        </p:nvSpPr>
        <p:spPr>
          <a:xfrm>
            <a:off x="6715433" y="3640228"/>
            <a:ext cx="31838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The </a:t>
            </a:r>
            <a:r>
              <a:rPr lang="en-US" sz="2400" dirty="0" err="1"/>
              <a:t>R_only</a:t>
            </a:r>
            <a:r>
              <a:rPr lang="en-US" sz="2400" dirty="0"/>
              <a:t> model is the</a:t>
            </a:r>
            <a:br>
              <a:rPr lang="en-US" sz="2400" dirty="0"/>
            </a:br>
            <a:r>
              <a:rPr lang="en-US" sz="2400" dirty="0"/>
              <a:t>default mode when you</a:t>
            </a:r>
            <a:br>
              <a:rPr lang="en-US" sz="2400" dirty="0"/>
            </a:br>
            <a:r>
              <a:rPr lang="en-US" sz="2400" dirty="0"/>
              <a:t>place the symbol on the</a:t>
            </a:r>
            <a:br>
              <a:rPr lang="en-US" sz="2400" dirty="0"/>
            </a:br>
            <a:r>
              <a:rPr lang="en-US" sz="2400" dirty="0"/>
              <a:t>schematic</a:t>
            </a:r>
          </a:p>
        </p:txBody>
      </p:sp>
    </p:spTree>
    <p:extLst>
      <p:ext uri="{BB962C8B-B14F-4D97-AF65-F5344CB8AC3E}">
        <p14:creationId xmlns:p14="http://schemas.microsoft.com/office/powerpoint/2010/main" val="2348398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17542-924E-DD6B-E6A8-3408293D1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8601"/>
            <a:ext cx="10515600" cy="739832"/>
          </a:xfrm>
        </p:spPr>
        <p:txBody>
          <a:bodyPr>
            <a:normAutofit/>
          </a:bodyPr>
          <a:lstStyle/>
          <a:p>
            <a:r>
              <a:rPr lang="en-US" sz="3200" dirty="0"/>
              <a:t>The PDN Simulation Problem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3C3936-CEFD-8C4A-D54D-E56A298AF7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24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3A40B2-7E04-9D2B-B0F7-FE408C83880F}"/>
              </a:ext>
            </a:extLst>
          </p:cNvPr>
          <p:cNvSpPr txBox="1"/>
          <p:nvPr/>
        </p:nvSpPr>
        <p:spPr>
          <a:xfrm>
            <a:off x="7464829" y="1521230"/>
            <a:ext cx="38404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Even with a “reasonably sized” PDN</a:t>
            </a:r>
          </a:p>
          <a:p>
            <a:endParaRPr lang="en-US" dirty="0"/>
          </a:p>
          <a:p>
            <a:r>
              <a:rPr lang="en-US" dirty="0"/>
              <a:t>In this example, </a:t>
            </a:r>
          </a:p>
          <a:p>
            <a:r>
              <a:rPr lang="en-US" dirty="0"/>
              <a:t>the </a:t>
            </a:r>
            <a:r>
              <a:rPr lang="en-US" b="1" dirty="0"/>
              <a:t>Full PDN </a:t>
            </a:r>
            <a:r>
              <a:rPr lang="en-US" dirty="0"/>
              <a:t>model takes ~ </a:t>
            </a:r>
            <a:r>
              <a:rPr lang="en-US" b="1" dirty="0"/>
              <a:t>15 - 20x</a:t>
            </a:r>
            <a:r>
              <a:rPr lang="en-US" dirty="0"/>
              <a:t> times longer to simulate than with the </a:t>
            </a:r>
            <a:r>
              <a:rPr lang="en-US" b="1" dirty="0"/>
              <a:t>R_only </a:t>
            </a:r>
            <a:r>
              <a:rPr lang="en-US" dirty="0"/>
              <a:t>PDN model </a:t>
            </a:r>
          </a:p>
          <a:p>
            <a:endParaRPr lang="en-US" dirty="0"/>
          </a:p>
          <a:p>
            <a:r>
              <a:rPr lang="en-US" dirty="0"/>
              <a:t>Show how to approximate the Full PDN model in a way maintains required accuracy but still runs fast.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Reduced Order PDN </a:t>
            </a:r>
            <a:r>
              <a:rPr lang="en-US" dirty="0"/>
              <a:t>model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B8A162E-8AC3-E0DB-695D-5598A425A7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3204" y="1090746"/>
            <a:ext cx="5284369" cy="4884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8074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CABBAA1-DC50-DF50-23D9-7D799FA063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0200"/>
            <a:ext cx="3912524" cy="4576763"/>
          </a:xfrm>
        </p:spPr>
        <p:txBody>
          <a:bodyPr/>
          <a:lstStyle/>
          <a:p>
            <a:r>
              <a:rPr lang="en-US" sz="2000" dirty="0"/>
              <a:t>Only models the PDN,                  bulk caps, and load current</a:t>
            </a:r>
          </a:p>
          <a:p>
            <a:r>
              <a:rPr lang="en-US" sz="2000" dirty="0"/>
              <a:t>VRM phases replaced by</a:t>
            </a:r>
            <a:br>
              <a:rPr lang="en-US" sz="2000" dirty="0"/>
            </a:br>
            <a:r>
              <a:rPr lang="en-US" sz="2000" dirty="0"/>
              <a:t>a 1.8 V voltage source</a:t>
            </a:r>
          </a:p>
          <a:p>
            <a:r>
              <a:rPr lang="en-US" sz="2000" dirty="0"/>
              <a:t>One PDN is selected to use</a:t>
            </a:r>
            <a:br>
              <a:rPr lang="en-US" sz="2000" dirty="0"/>
            </a:br>
            <a:r>
              <a:rPr lang="en-US" sz="2000" dirty="0"/>
              <a:t>the </a:t>
            </a:r>
            <a:r>
              <a:rPr lang="en-US" sz="2000" b="1" dirty="0"/>
              <a:t>R_only </a:t>
            </a:r>
            <a:r>
              <a:rPr lang="en-US" sz="2000" dirty="0"/>
              <a:t>model and the</a:t>
            </a:r>
            <a:br>
              <a:rPr lang="en-US" sz="2000" dirty="0"/>
            </a:br>
            <a:r>
              <a:rPr lang="en-US" sz="2000" dirty="0"/>
              <a:t>other is set to use the</a:t>
            </a:r>
            <a:br>
              <a:rPr lang="en-US" sz="2000" dirty="0"/>
            </a:br>
            <a:r>
              <a:rPr lang="en-US" sz="2000" b="1" dirty="0"/>
              <a:t>Full</a:t>
            </a:r>
            <a:r>
              <a:rPr lang="en-US" sz="2000" dirty="0"/>
              <a:t> model</a:t>
            </a:r>
          </a:p>
          <a:p>
            <a:r>
              <a:rPr lang="en-US" sz="2000" dirty="0"/>
              <a:t>Run transient simulations</a:t>
            </a:r>
            <a:br>
              <a:rPr lang="en-US" sz="2000" dirty="0"/>
            </a:br>
            <a:r>
              <a:rPr lang="en-US" sz="2000" dirty="0"/>
              <a:t>and compare the output</a:t>
            </a:r>
            <a:br>
              <a:rPr lang="en-US" sz="2000" dirty="0"/>
            </a:br>
            <a:r>
              <a:rPr lang="en-US" sz="2000" dirty="0"/>
              <a:t>at </a:t>
            </a:r>
            <a:r>
              <a:rPr lang="en-US" sz="2000" b="1" dirty="0"/>
              <a:t>VOSENP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2E2DCE-A6EA-4CAE-218B-8379CC543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Step #3: Use SIMetrix testbench to </a:t>
            </a:r>
            <a:r>
              <a:rPr lang="en-US" sz="3200" dirty="0">
                <a:solidFill>
                  <a:srgbClr val="26588E"/>
                </a:solidFill>
              </a:rPr>
              <a:t>characterize</a:t>
            </a:r>
            <a:r>
              <a:rPr lang="en-US" sz="3200" dirty="0"/>
              <a:t> the PDN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65E3D9-9EEE-1A08-EF3F-584C2F629D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25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EDB8CC2-ABE2-E250-1105-038FD2C5D8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0527" y="1284317"/>
            <a:ext cx="6978899" cy="4576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636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E1CD1F-75A5-7B1E-19EA-F6CEF16A19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50693E5-D951-ED34-E520-91F45EFAA7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7184" y="727364"/>
            <a:ext cx="8226615" cy="539501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B5585E-19FF-2031-2A21-849EF66F44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26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D0E1B8-B0EE-DD46-C4D8-7C9B240F582B}"/>
              </a:ext>
            </a:extLst>
          </p:cNvPr>
          <p:cNvSpPr txBox="1"/>
          <p:nvPr/>
        </p:nvSpPr>
        <p:spPr>
          <a:xfrm>
            <a:off x="462397" y="401381"/>
            <a:ext cx="412207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/>
              <a:t>Step #3: </a:t>
            </a:r>
          </a:p>
          <a:p>
            <a:r>
              <a:rPr lang="en-US" sz="2800" b="1" dirty="0"/>
              <a:t>    SIMetrix testbench </a:t>
            </a:r>
          </a:p>
        </p:txBody>
      </p:sp>
    </p:spTree>
    <p:extLst>
      <p:ext uri="{BB962C8B-B14F-4D97-AF65-F5344CB8AC3E}">
        <p14:creationId xmlns:p14="http://schemas.microsoft.com/office/powerpoint/2010/main" val="33758647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A4A518F-C5DC-42B0-4F83-DCC4181AFA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923" y="1334664"/>
            <a:ext cx="4514430" cy="485784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401EE50-E6AC-2C28-CA2C-D9B82D926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Compare voltage at the VOSENP node between two models of PDN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607111-2A52-525D-2671-1C1D6070BF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27</a:t>
            </a:fld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E5CC603-8DC0-B01B-1945-9601AFC11569}"/>
              </a:ext>
            </a:extLst>
          </p:cNvPr>
          <p:cNvCxnSpPr/>
          <p:nvPr/>
        </p:nvCxnSpPr>
        <p:spPr>
          <a:xfrm>
            <a:off x="4297680" y="3691024"/>
            <a:ext cx="0" cy="31588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CBCCA60-7DE2-CC4A-17A0-29584A739E3B}"/>
              </a:ext>
            </a:extLst>
          </p:cNvPr>
          <p:cNvCxnSpPr/>
          <p:nvPr/>
        </p:nvCxnSpPr>
        <p:spPr>
          <a:xfrm flipV="1">
            <a:off x="4297680" y="4149263"/>
            <a:ext cx="0" cy="28478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8D5012F-95F1-886A-FA3D-9C82F4509D8A}"/>
              </a:ext>
            </a:extLst>
          </p:cNvPr>
          <p:cNvSpPr txBox="1"/>
          <p:nvPr/>
        </p:nvSpPr>
        <p:spPr>
          <a:xfrm>
            <a:off x="7696719" y="2840258"/>
            <a:ext cx="2640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14B79"/>
                </a:solidFill>
              </a:rPr>
              <a:t>This difference is caused by parasitic inductance of PCB layout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FD479B4-8568-2E72-5EAE-6A9EB205A944}"/>
              </a:ext>
            </a:extLst>
          </p:cNvPr>
          <p:cNvCxnSpPr/>
          <p:nvPr/>
        </p:nvCxnSpPr>
        <p:spPr>
          <a:xfrm flipH="1">
            <a:off x="4393276" y="3054927"/>
            <a:ext cx="3303443" cy="78970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6E44965-D3D7-9245-61DD-C6DFC11052E5}"/>
              </a:ext>
            </a:extLst>
          </p:cNvPr>
          <p:cNvSpPr txBox="1"/>
          <p:nvPr/>
        </p:nvSpPr>
        <p:spPr>
          <a:xfrm>
            <a:off x="7699500" y="4206324"/>
            <a:ext cx="2640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14B79"/>
                </a:solidFill>
              </a:rPr>
              <a:t>Ringing is caused by interaction w/ parasitic capacitance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E26BDC7-65F0-07BD-2B8A-AD43E40BD11F}"/>
              </a:ext>
            </a:extLst>
          </p:cNvPr>
          <p:cNvCxnSpPr>
            <a:cxnSpLocks/>
          </p:cNvCxnSpPr>
          <p:nvPr/>
        </p:nvCxnSpPr>
        <p:spPr>
          <a:xfrm flipH="1">
            <a:off x="5179138" y="4496368"/>
            <a:ext cx="2482371" cy="4912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34254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6DD74-16B4-A834-B64F-34C3238A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Step #4a Use Optimizer to find</a:t>
            </a:r>
            <a:br>
              <a:rPr lang="en-US" sz="3200" dirty="0"/>
            </a:br>
            <a:r>
              <a:rPr lang="en-US" sz="3200" dirty="0"/>
              <a:t>			</a:t>
            </a:r>
            <a:r>
              <a:rPr lang="en-US" sz="3200" dirty="0">
                <a:solidFill>
                  <a:srgbClr val="26588E"/>
                </a:solidFill>
              </a:rPr>
              <a:t>Reduced-Order</a:t>
            </a:r>
            <a:r>
              <a:rPr lang="en-US" sz="3200" dirty="0"/>
              <a:t> PDN Model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452419-CE35-017A-B34A-826D011D57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28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408DEB4-C1FC-C75A-0D3D-02431B24A5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5094" y="1234240"/>
            <a:ext cx="7809903" cy="493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6878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916EDE-3912-5BD2-6C86-337B39CB69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60AAA33-3E4F-BC53-3BE7-9E402E3546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845" y="719058"/>
            <a:ext cx="6805789" cy="539230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DE142B-CA91-B5C0-C92E-85BA16507B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29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0ADDC1-04A0-AC1C-400A-699B410D6791}"/>
              </a:ext>
            </a:extLst>
          </p:cNvPr>
          <p:cNvSpPr txBox="1"/>
          <p:nvPr/>
        </p:nvSpPr>
        <p:spPr>
          <a:xfrm>
            <a:off x="7482378" y="1371601"/>
            <a:ext cx="36656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1) Manually estimate reasonable starting for</a:t>
            </a:r>
            <a:br>
              <a:rPr lang="en-US" sz="2400" dirty="0"/>
            </a:br>
            <a:r>
              <a:rPr lang="en-US" sz="2400" dirty="0"/>
              <a:t>values of L1_R, L2_R,</a:t>
            </a:r>
            <a:br>
              <a:rPr lang="en-US" sz="2400" dirty="0"/>
            </a:br>
            <a:r>
              <a:rPr lang="en-US" sz="2400" dirty="0"/>
              <a:t>R1_R, and R5_R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FDDE3A-3AB9-03BD-6CAF-F58EDD4DA4CD}"/>
              </a:ext>
            </a:extLst>
          </p:cNvPr>
          <p:cNvSpPr txBox="1"/>
          <p:nvPr/>
        </p:nvSpPr>
        <p:spPr>
          <a:xfrm>
            <a:off x="7482378" y="3578165"/>
            <a:ext cx="36599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2) Use SIMetrix </a:t>
            </a:r>
            <a:r>
              <a:rPr lang="en-US" sz="2400" b="1" dirty="0"/>
              <a:t>optimizer</a:t>
            </a:r>
            <a:br>
              <a:rPr lang="en-US" sz="2400" dirty="0"/>
            </a:br>
            <a:r>
              <a:rPr lang="en-US" sz="2400" dirty="0"/>
              <a:t>to refine the values of</a:t>
            </a:r>
            <a:br>
              <a:rPr lang="en-US" sz="2400" dirty="0"/>
            </a:br>
            <a:r>
              <a:rPr lang="en-US" sz="2400" dirty="0"/>
              <a:t>L1_R, L2_R, R1_R, and R5_R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D41E519-0B11-5209-EB19-191EF01AD0CA}"/>
              </a:ext>
            </a:extLst>
          </p:cNvPr>
          <p:cNvSpPr txBox="1">
            <a:spLocks/>
          </p:cNvSpPr>
          <p:nvPr/>
        </p:nvSpPr>
        <p:spPr>
          <a:xfrm>
            <a:off x="838200" y="228601"/>
            <a:ext cx="10515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US" sz="2400" dirty="0"/>
              <a:t>Step #4a Use Optimizer to find Reduced-Order PDN Model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F3077C9-91D0-B6BD-6C0D-7C3595587445}"/>
              </a:ext>
            </a:extLst>
          </p:cNvPr>
          <p:cNvCxnSpPr>
            <a:cxnSpLocks/>
          </p:cNvCxnSpPr>
          <p:nvPr/>
        </p:nvCxnSpPr>
        <p:spPr>
          <a:xfrm flipH="1" flipV="1">
            <a:off x="5694218" y="1330036"/>
            <a:ext cx="1720735" cy="29925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1902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BD7FDDF-615F-0296-ED80-72BBB53E5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894"/>
            <a:ext cx="10515600" cy="813569"/>
          </a:xfrm>
        </p:spPr>
        <p:txBody>
          <a:bodyPr>
            <a:normAutofit/>
          </a:bodyPr>
          <a:lstStyle/>
          <a:p>
            <a:r>
              <a:rPr lang="en-US" sz="3200" dirty="0"/>
              <a:t>Example VRM with PDN connected load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3557D8-E29C-A7C8-99C6-3D38E853A3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3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20053A7-14A4-F004-49CA-20BFFE7743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890" y="944463"/>
            <a:ext cx="10677416" cy="5290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1281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D55598-FED7-86B0-58F6-97EFADA39D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5BDB9-93CA-3F16-9E6E-45D86BBA3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Step #4b Compare results of Optimization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D4044B-5B0D-9255-F970-3B5B899F4D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30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7067A7-9A2C-1DB0-64A2-4E407C2F15E9}"/>
              </a:ext>
            </a:extLst>
          </p:cNvPr>
          <p:cNvSpPr txBox="1"/>
          <p:nvPr/>
        </p:nvSpPr>
        <p:spPr>
          <a:xfrm>
            <a:off x="7005737" y="2636266"/>
            <a:ext cx="320972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Agreement between</a:t>
            </a:r>
            <a:br>
              <a:rPr lang="en-US" sz="2800" dirty="0"/>
            </a:br>
            <a:r>
              <a:rPr lang="en-US" sz="2800" dirty="0" err="1"/>
              <a:t>VOSENP_Full</a:t>
            </a:r>
            <a:r>
              <a:rPr lang="en-US" sz="2800" dirty="0"/>
              <a:t> and</a:t>
            </a:r>
            <a:br>
              <a:rPr lang="en-US" sz="2800" dirty="0"/>
            </a:br>
            <a:r>
              <a:rPr lang="en-US" sz="2800" dirty="0" err="1"/>
              <a:t>VOSENP_Reduced</a:t>
            </a:r>
            <a:r>
              <a:rPr lang="en-US" sz="2800" dirty="0"/>
              <a:t> is</a:t>
            </a:r>
            <a:br>
              <a:rPr lang="en-US" sz="2800" dirty="0"/>
            </a:br>
            <a:r>
              <a:rPr lang="en-US" sz="2800" dirty="0"/>
              <a:t>impressive!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510DAB6-E777-B88D-191B-518B670ABE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4277" y="1163782"/>
            <a:ext cx="5317999" cy="4617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249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E0250-8A01-220E-473E-F813173E4A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48D0A-772A-82BA-AB5B-A667D19CB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Zoomed in comparison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56285F-D7A3-F7FE-3997-D7D8E4A0FD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31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DACCF2-7FB1-5744-50A9-419D520FB3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870" y="1187481"/>
            <a:ext cx="4830698" cy="49170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5F6E08-7BC6-6BFC-1706-C0CDEA7D7E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2055" y="1133381"/>
            <a:ext cx="4937666" cy="5025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0851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E0250-8A01-220E-473E-F813173E4A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48D0A-772A-82BA-AB5B-A667D19CB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Zoomed in comparison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56285F-D7A3-F7FE-3997-D7D8E4A0FD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32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DACCF2-7FB1-5744-50A9-419D520FB3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034" y="1187481"/>
            <a:ext cx="4830698" cy="49170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5F6E08-7BC6-6BFC-1706-C0CDEA7D7E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2055" y="1133381"/>
            <a:ext cx="4937666" cy="502529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7EA3630-1044-C263-97A1-78A572FA1F52}"/>
              </a:ext>
            </a:extLst>
          </p:cNvPr>
          <p:cNvSpPr/>
          <p:nvPr/>
        </p:nvSpPr>
        <p:spPr>
          <a:xfrm>
            <a:off x="4290665" y="2547051"/>
            <a:ext cx="2485505" cy="118040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Further improvement can be achieved by adding capacitance to Reduced Order model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5CE9DBE-C200-E18C-E89E-2F3C1A337A3B}"/>
              </a:ext>
            </a:extLst>
          </p:cNvPr>
          <p:cNvCxnSpPr>
            <a:cxnSpLocks/>
            <a:stCxn id="4" idx="1"/>
          </p:cNvCxnSpPr>
          <p:nvPr/>
        </p:nvCxnSpPr>
        <p:spPr>
          <a:xfrm flipH="1">
            <a:off x="3100649" y="3137255"/>
            <a:ext cx="1190016" cy="665562"/>
          </a:xfrm>
          <a:prstGeom prst="line">
            <a:avLst/>
          </a:prstGeom>
          <a:ln w="19050">
            <a:solidFill>
              <a:srgbClr val="2E68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8E46BA4-3C9B-4719-4563-9150A951FAE4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6776170" y="3137255"/>
            <a:ext cx="1012855" cy="6284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68970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2EDB97E8-4759-0411-5BBA-DB829763C9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846" y="1305125"/>
            <a:ext cx="6312168" cy="48744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56DD74-16B4-A834-B64F-34C3238A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Step #4a Reduced-Order PDN Model w/ 			     Capacitance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452419-CE35-017A-B34A-826D011D57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33</a:t>
            </a:fld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0337D2C-ADB5-03AB-9F2E-0141BCBC5108}"/>
              </a:ext>
            </a:extLst>
          </p:cNvPr>
          <p:cNvSpPr/>
          <p:nvPr/>
        </p:nvSpPr>
        <p:spPr>
          <a:xfrm>
            <a:off x="4438910" y="1481367"/>
            <a:ext cx="1192876" cy="546176"/>
          </a:xfrm>
          <a:prstGeom prst="ellipse">
            <a:avLst/>
          </a:prstGeom>
          <a:noFill/>
          <a:ln w="38100">
            <a:solidFill>
              <a:srgbClr val="2E68A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F43A5D-1AB7-7DCC-F139-CD879E68A963}"/>
              </a:ext>
            </a:extLst>
          </p:cNvPr>
          <p:cNvSpPr txBox="1"/>
          <p:nvPr/>
        </p:nvSpPr>
        <p:spPr>
          <a:xfrm>
            <a:off x="7550835" y="1379870"/>
            <a:ext cx="44542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1) With fixed “optimum” values </a:t>
            </a:r>
          </a:p>
          <a:p>
            <a:r>
              <a:rPr lang="en-US" sz="2400" dirty="0"/>
              <a:t>of L1_R, L2_R, R1_R, and R5,</a:t>
            </a:r>
          </a:p>
          <a:p>
            <a:endParaRPr lang="en-US" sz="2400" dirty="0"/>
          </a:p>
          <a:p>
            <a:r>
              <a:rPr lang="en-US" sz="2400" dirty="0"/>
              <a:t>2) Use SIMetrix optimizer to find values of </a:t>
            </a:r>
            <a:r>
              <a:rPr lang="en-US" sz="2400" b="1" dirty="0"/>
              <a:t>R3_R</a:t>
            </a:r>
            <a:r>
              <a:rPr lang="en-US" sz="2400" dirty="0"/>
              <a:t> and </a:t>
            </a:r>
            <a:r>
              <a:rPr lang="en-US" sz="2400" b="1" dirty="0"/>
              <a:t>C13_R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9DF48A9-AB71-7005-E686-D896B40A6AA1}"/>
              </a:ext>
            </a:extLst>
          </p:cNvPr>
          <p:cNvCxnSpPr/>
          <p:nvPr/>
        </p:nvCxnSpPr>
        <p:spPr>
          <a:xfrm flipH="1">
            <a:off x="6355080" y="1666702"/>
            <a:ext cx="1195755" cy="469669"/>
          </a:xfrm>
          <a:prstGeom prst="straightConnector1">
            <a:avLst/>
          </a:prstGeom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8C810FB-F53A-0258-F46F-3A0C9720609D}"/>
              </a:ext>
            </a:extLst>
          </p:cNvPr>
          <p:cNvCxnSpPr>
            <a:cxnSpLocks/>
          </p:cNvCxnSpPr>
          <p:nvPr/>
        </p:nvCxnSpPr>
        <p:spPr>
          <a:xfrm flipH="1" flipV="1">
            <a:off x="5453149" y="2027543"/>
            <a:ext cx="2097686" cy="723970"/>
          </a:xfrm>
          <a:prstGeom prst="straightConnector1">
            <a:avLst/>
          </a:prstGeom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9128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E0250-8A01-220E-473E-F813173E4A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48D0A-772A-82BA-AB5B-A667D19CB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Zoomed in comparison of </a:t>
            </a:r>
            <a:r>
              <a:rPr lang="en-US" sz="3200" dirty="0">
                <a:solidFill>
                  <a:srgbClr val="26588E"/>
                </a:solidFill>
              </a:rPr>
              <a:t>VOSENP</a:t>
            </a:r>
            <a:r>
              <a:rPr lang="en-US" sz="3200" dirty="0"/>
              <a:t> with </a:t>
            </a:r>
            <a:r>
              <a:rPr lang="en-US" sz="3200" dirty="0">
                <a:solidFill>
                  <a:srgbClr val="26588E"/>
                </a:solidFill>
              </a:rPr>
              <a:t>Reduced Order </a:t>
            </a:r>
            <a:r>
              <a:rPr lang="en-US" sz="3200" dirty="0"/>
              <a:t>model with RC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56285F-D7A3-F7FE-3997-D7D8E4A0FD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34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BD25521-DF3E-D09A-897A-D5873E1737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621" y="1465672"/>
            <a:ext cx="5444795" cy="45005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5EED104-1545-E030-7502-E55B196BC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6772" y="1568715"/>
            <a:ext cx="5160460" cy="431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6859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E0250-8A01-220E-473E-F813173E4A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48D0A-772A-82BA-AB5B-A667D19CB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Can follow the same process with </a:t>
            </a:r>
            <a:r>
              <a:rPr lang="en-US" sz="3200" dirty="0" err="1">
                <a:solidFill>
                  <a:srgbClr val="26588E"/>
                </a:solidFill>
              </a:rPr>
              <a:t>vLoad_P</a:t>
            </a:r>
            <a:r>
              <a:rPr lang="en-US" sz="3200" dirty="0"/>
              <a:t> with </a:t>
            </a:r>
            <a:r>
              <a:rPr lang="en-US" sz="3200" dirty="0">
                <a:solidFill>
                  <a:srgbClr val="26588E"/>
                </a:solidFill>
              </a:rPr>
              <a:t>Reduced Order </a:t>
            </a:r>
            <a:r>
              <a:rPr lang="en-US" sz="3200" dirty="0"/>
              <a:t>model with RC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56285F-D7A3-F7FE-3997-D7D8E4A0FD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35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3F74E4B-31FF-B71D-E0DD-27506C0E2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655" y="1648954"/>
            <a:ext cx="5388592" cy="42530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6B369F3-369E-A02A-4E8F-FA1A2492E6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0292" y="1588284"/>
            <a:ext cx="5422983" cy="4253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393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65105-D832-078C-0535-8D0FED393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The PDN simulation process</a:t>
            </a:r>
            <a:br>
              <a:rPr lang="en-US" sz="3200" dirty="0"/>
            </a:br>
            <a:r>
              <a:rPr lang="en-US" sz="3200" dirty="0"/>
              <a:t>	Mother Board designer’s perspective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31D115-1689-23A2-207C-4694E45A42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36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7A852A-D637-D51D-B5A6-714C916E2242}"/>
              </a:ext>
            </a:extLst>
          </p:cNvPr>
          <p:cNvSpPr txBox="1"/>
          <p:nvPr/>
        </p:nvSpPr>
        <p:spPr>
          <a:xfrm flipH="1">
            <a:off x="1001684" y="1438101"/>
            <a:ext cx="10631977" cy="5122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hlinkClick r:id="rId2"/>
              </a:rPr>
              <a:t>Extract</a:t>
            </a:r>
            <a:r>
              <a:rPr lang="en-US" sz="2000" dirty="0">
                <a:hlinkClick r:id="rId2"/>
              </a:rPr>
              <a:t> Spice netlist of </a:t>
            </a:r>
            <a:r>
              <a:rPr lang="en-US" sz="2000" b="1" dirty="0">
                <a:hlinkClick r:id="rId2"/>
              </a:rPr>
              <a:t>PDN</a:t>
            </a:r>
            <a:r>
              <a:rPr lang="en-US" sz="2000" dirty="0">
                <a:hlinkClick r:id="rId2"/>
              </a:rPr>
              <a:t> from </a:t>
            </a:r>
            <a:r>
              <a:rPr lang="en-US" sz="2000" b="1" dirty="0">
                <a:hlinkClick r:id="rId2"/>
              </a:rPr>
              <a:t>PCB layout</a:t>
            </a:r>
            <a:endParaRPr lang="en-US" sz="2000" b="1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hlinkClick r:id="rId3"/>
              </a:rPr>
              <a:t>Convert PDN Netlist </a:t>
            </a:r>
            <a:r>
              <a:rPr lang="en-US" sz="2000" dirty="0">
                <a:hlinkClick r:id="rId3"/>
              </a:rPr>
              <a:t>to SIMPLIS and SIMetrix Compatible Netlists and Create Associated Symbol</a:t>
            </a:r>
            <a:endParaRPr lang="en-US" sz="20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hlinkClick r:id="rId4"/>
              </a:rPr>
              <a:t>Using </a:t>
            </a:r>
            <a:r>
              <a:rPr lang="en-US" sz="2000" b="1" dirty="0">
                <a:hlinkClick r:id="rId4"/>
              </a:rPr>
              <a:t>SIMetrix PDN test bench</a:t>
            </a:r>
            <a:r>
              <a:rPr lang="en-US" sz="2000" dirty="0">
                <a:hlinkClick r:id="rId4"/>
              </a:rPr>
              <a:t>, characterize performance of </a:t>
            </a:r>
            <a:r>
              <a:rPr lang="en-US" sz="2000" b="1" dirty="0">
                <a:hlinkClick r:id="rId4"/>
              </a:rPr>
              <a:t>Full PDN </a:t>
            </a:r>
            <a:r>
              <a:rPr lang="en-US" sz="2000" dirty="0">
                <a:hlinkClick r:id="rId4"/>
              </a:rPr>
              <a:t>and </a:t>
            </a:r>
            <a:r>
              <a:rPr lang="en-US" sz="2000" b="1" dirty="0">
                <a:hlinkClick r:id="rId4"/>
              </a:rPr>
              <a:t>R-Only PDN </a:t>
            </a:r>
            <a:r>
              <a:rPr lang="en-US" sz="2000" dirty="0">
                <a:hlinkClick r:id="rId4"/>
              </a:rPr>
              <a:t>using worst-case expected load-transient current waveform</a:t>
            </a:r>
            <a:endParaRPr lang="en-US" sz="20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/>
              <a:t>Using </a:t>
            </a:r>
            <a:r>
              <a:rPr lang="en-US" sz="2000" b="1" dirty="0"/>
              <a:t>SIMetrix testbench</a:t>
            </a:r>
            <a:r>
              <a:rPr lang="en-US" sz="2000" dirty="0"/>
              <a:t>: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lphaLcParenR"/>
            </a:pPr>
            <a:r>
              <a:rPr lang="en-US" sz="2000" dirty="0">
                <a:hlinkClick r:id="rId5"/>
              </a:rPr>
              <a:t>Find optimum curve-fit values for </a:t>
            </a:r>
            <a:r>
              <a:rPr lang="en-US" sz="2000" b="1" dirty="0">
                <a:hlinkClick r:id="rId5"/>
              </a:rPr>
              <a:t>Reduced-Order PDN </a:t>
            </a:r>
            <a:r>
              <a:rPr lang="en-US" sz="2000" dirty="0">
                <a:hlinkClick r:id="rId5"/>
              </a:rPr>
              <a:t>model</a:t>
            </a:r>
            <a:endParaRPr lang="en-US" sz="2000" dirty="0"/>
          </a:p>
          <a:p>
            <a:pPr marL="914400" lvl="1" indent="-457200">
              <a:lnSpc>
                <a:spcPct val="150000"/>
              </a:lnSpc>
              <a:buFont typeface="+mj-lt"/>
              <a:buAutoNum type="alphaLcParenR"/>
            </a:pPr>
            <a:r>
              <a:rPr lang="en-US" sz="2000" dirty="0">
                <a:hlinkClick r:id="rId6"/>
              </a:rPr>
              <a:t>Compare performance of </a:t>
            </a:r>
            <a:r>
              <a:rPr lang="en-US" sz="2000" b="1" dirty="0">
                <a:hlinkClick r:id="rId6"/>
              </a:rPr>
              <a:t>Full</a:t>
            </a:r>
            <a:r>
              <a:rPr lang="en-US" sz="2000" dirty="0">
                <a:hlinkClick r:id="rId6"/>
              </a:rPr>
              <a:t>, </a:t>
            </a:r>
            <a:r>
              <a:rPr lang="en-US" sz="2000" b="1" dirty="0">
                <a:hlinkClick r:id="rId6"/>
              </a:rPr>
              <a:t>R-Only</a:t>
            </a:r>
            <a:r>
              <a:rPr lang="en-US" sz="2000" dirty="0">
                <a:hlinkClick r:id="rId6"/>
              </a:rPr>
              <a:t>, and the </a:t>
            </a:r>
            <a:r>
              <a:rPr lang="en-US" sz="2000" b="1" dirty="0">
                <a:hlinkClick r:id="rId6"/>
              </a:rPr>
              <a:t>Reduced-Order PDN </a:t>
            </a:r>
            <a:r>
              <a:rPr lang="en-US" sz="2000" dirty="0">
                <a:hlinkClick r:id="rId6"/>
              </a:rPr>
              <a:t>models with worst-case expected load-transient current waveform</a:t>
            </a:r>
            <a:endParaRPr lang="en-US" sz="20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/>
              <a:t>Using </a:t>
            </a:r>
            <a:r>
              <a:rPr lang="en-US" sz="2000" b="1" dirty="0"/>
              <a:t>SIMPLIS testbench </a:t>
            </a:r>
            <a:r>
              <a:rPr lang="en-US" sz="2000" dirty="0"/>
              <a:t>with complete SIMPLIS converter model: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hlinkClick r:id="rId7"/>
              </a:rPr>
              <a:t>Compare system performance of </a:t>
            </a:r>
            <a:r>
              <a:rPr lang="en-US" sz="2000" b="1" dirty="0">
                <a:hlinkClick r:id="rId7"/>
              </a:rPr>
              <a:t>R-Only</a:t>
            </a:r>
            <a:r>
              <a:rPr lang="en-US" sz="2000" dirty="0">
                <a:hlinkClick r:id="rId7"/>
              </a:rPr>
              <a:t>, and </a:t>
            </a:r>
            <a:r>
              <a:rPr lang="en-US" sz="2000" b="1" dirty="0">
                <a:hlinkClick r:id="rId7"/>
              </a:rPr>
              <a:t>Reduced-Order</a:t>
            </a:r>
            <a:r>
              <a:rPr lang="en-US" sz="2000" dirty="0">
                <a:hlinkClick r:id="rId7"/>
              </a:rPr>
              <a:t> (and possibly </a:t>
            </a:r>
            <a:r>
              <a:rPr lang="en-US" sz="2000" b="1" dirty="0">
                <a:hlinkClick r:id="rId7"/>
              </a:rPr>
              <a:t>Full</a:t>
            </a:r>
            <a:r>
              <a:rPr lang="en-US" sz="2000" dirty="0">
                <a:hlinkClick r:id="rId7"/>
              </a:rPr>
              <a:t>) </a:t>
            </a:r>
            <a:r>
              <a:rPr lang="en-US" sz="2000" b="1" dirty="0">
                <a:hlinkClick r:id="rId7"/>
              </a:rPr>
              <a:t>PDN</a:t>
            </a:r>
            <a:r>
              <a:rPr lang="en-US" sz="2000" dirty="0">
                <a:hlinkClick r:id="rId7"/>
              </a:rPr>
              <a:t> models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496325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D172F-0C74-6D27-E93C-2315907F1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Step #5: Insert Reduced-Order Model of PDN into SIMPLIS testbench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DBAE3B-B51C-088B-9A26-78E82E03CD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37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7D8B16-5DD8-C9D4-A419-87A2F50D7F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407" y="1438097"/>
            <a:ext cx="11197376" cy="4766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1794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9497F3-7BB3-DF9A-C52C-712F2EB80B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/>
              <a:t>R_only</a:t>
            </a:r>
            <a:r>
              <a:rPr lang="en-US" b="1" dirty="0"/>
              <a:t> Model</a:t>
            </a:r>
            <a:r>
              <a:rPr lang="en-US" dirty="0"/>
              <a:t>: </a:t>
            </a:r>
            <a:r>
              <a:rPr lang="en-US" dirty="0" err="1"/>
              <a:t>R_only</a:t>
            </a:r>
            <a:r>
              <a:rPr lang="en-US" dirty="0"/>
              <a:t> PDN library model with no added external L/R</a:t>
            </a:r>
          </a:p>
          <a:p>
            <a:endParaRPr lang="en-US" dirty="0"/>
          </a:p>
          <a:p>
            <a:r>
              <a:rPr lang="en-US" b="1" dirty="0"/>
              <a:t>Reduced-Order Model</a:t>
            </a:r>
            <a:r>
              <a:rPr lang="en-US" dirty="0"/>
              <a:t>: R_only PDN library model with added external L/R and RC</a:t>
            </a:r>
          </a:p>
          <a:p>
            <a:endParaRPr lang="en-US" dirty="0"/>
          </a:p>
          <a:p>
            <a:r>
              <a:rPr lang="en-US" b="1" dirty="0"/>
              <a:t>Full Model</a:t>
            </a:r>
            <a:r>
              <a:rPr lang="en-US" dirty="0"/>
              <a:t>: Full PDN library model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59F0F2-0155-882E-3661-E04E90652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Compare SIMPLIS results from simulations using different PDN models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036F53-4F70-3871-37D9-D1132E426C3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0435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5C707A1-B1AF-64A2-7B99-ABEC473DA7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1550" y="432317"/>
            <a:ext cx="4522383" cy="576061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331A95-5AFC-7A96-BC7A-23502606D0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39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EF3F292-538E-A001-F70C-F2A4DF054D7F}"/>
              </a:ext>
            </a:extLst>
          </p:cNvPr>
          <p:cNvSpPr txBox="1">
            <a:spLocks/>
          </p:cNvSpPr>
          <p:nvPr/>
        </p:nvSpPr>
        <p:spPr>
          <a:xfrm>
            <a:off x="451659" y="228601"/>
            <a:ext cx="5184370" cy="1309254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US" sz="3200" dirty="0"/>
              <a:t>Compare SIMPLIS results from 3 PDN models: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F41F28-A449-414C-BA10-426BE463A189}"/>
              </a:ext>
            </a:extLst>
          </p:cNvPr>
          <p:cNvSpPr txBox="1"/>
          <p:nvPr/>
        </p:nvSpPr>
        <p:spPr>
          <a:xfrm>
            <a:off x="1493847" y="2090650"/>
            <a:ext cx="283455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/>
              <a:t>R_only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 err="1"/>
              <a:t>Reduced_w_RC</a:t>
            </a:r>
            <a:endParaRPr lang="en-US" sz="2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/>
              <a:t>Full</a:t>
            </a:r>
          </a:p>
        </p:txBody>
      </p:sp>
    </p:spTree>
    <p:extLst>
      <p:ext uri="{BB962C8B-B14F-4D97-AF65-F5344CB8AC3E}">
        <p14:creationId xmlns:p14="http://schemas.microsoft.com/office/powerpoint/2010/main" val="3302749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88CB587C-557C-0B06-733C-415136FFCEF3}"/>
              </a:ext>
            </a:extLst>
          </p:cNvPr>
          <p:cNvGrpSpPr/>
          <p:nvPr/>
        </p:nvGrpSpPr>
        <p:grpSpPr>
          <a:xfrm>
            <a:off x="10146154" y="2587492"/>
            <a:ext cx="861774" cy="1238251"/>
            <a:chOff x="4078842" y="2057400"/>
            <a:chExt cx="861774" cy="1238251"/>
          </a:xfrm>
        </p:grpSpPr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B43B8FE-DE44-C2CE-42B7-7140B994212C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F7072E20-06C6-688A-C882-67D2E4ACE024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94C99FB1-895E-F366-1031-75E68C459917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1ABE8459-0DC0-896A-18CE-76CBEA26159D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DC5CCCA-D92C-048C-424B-4DD972332585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29493C8-7FAE-B9F0-5EE9-66031AE69504}"/>
              </a:ext>
            </a:extLst>
          </p:cNvPr>
          <p:cNvGrpSpPr/>
          <p:nvPr/>
        </p:nvGrpSpPr>
        <p:grpSpPr>
          <a:xfrm>
            <a:off x="7728711" y="2550431"/>
            <a:ext cx="861774" cy="1238251"/>
            <a:chOff x="4078842" y="2057400"/>
            <a:chExt cx="861774" cy="1238251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0E70D73-401B-FA57-1D1A-C93331C91066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C7C1EA1-BBA1-1D7A-0474-CCED9A0601F2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C2A1BAF-8A4F-4326-3DB8-BC11506E3EC7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179CA3E-8C1B-5B64-BF1A-EAB26B03A30B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4429D9C-7A64-126D-F93E-9F005219CA71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CA4AA56-074D-AF49-32C8-719E8F7708C2}"/>
              </a:ext>
            </a:extLst>
          </p:cNvPr>
          <p:cNvGrpSpPr/>
          <p:nvPr/>
        </p:nvGrpSpPr>
        <p:grpSpPr>
          <a:xfrm>
            <a:off x="2213780" y="2550431"/>
            <a:ext cx="861774" cy="1238251"/>
            <a:chOff x="4078842" y="2057400"/>
            <a:chExt cx="861774" cy="1238251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48EBC98-85EE-5A8C-5EF8-8EA2D42A37B4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AE4EFA8-7AE2-1E74-6021-947B20D65135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FF2AECD-92EE-F33B-A64A-8B7035D489A2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278555A-5C37-EC61-3B7A-842850CE2131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085E415-D60B-8DF4-4177-CE78D64C9E98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C4757D13-725B-520D-8D64-CF09E9CAA5AC}"/>
              </a:ext>
            </a:extLst>
          </p:cNvPr>
          <p:cNvGrpSpPr/>
          <p:nvPr/>
        </p:nvGrpSpPr>
        <p:grpSpPr>
          <a:xfrm>
            <a:off x="3878817" y="2057400"/>
            <a:ext cx="861774" cy="1238251"/>
            <a:chOff x="4078842" y="2057400"/>
            <a:chExt cx="861774" cy="1238251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5B0A0A5-9BE9-43DB-CF05-0B2284975826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D33591F-000F-6777-A956-DFDEE2DB7E14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FC38321-2746-5CE1-EF02-67AD70695BE9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94B745C-BD21-5E38-D4D6-47E6B00D8F78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7D3BDE6-00DC-203D-DE8A-FA3F26BF0D7D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sp>
        <p:nvSpPr>
          <p:cNvPr id="81" name="Title 1">
            <a:extLst>
              <a:ext uri="{FF2B5EF4-FFF2-40B4-BE49-F238E27FC236}">
                <a16:creationId xmlns:a16="http://schemas.microsoft.com/office/drawing/2014/main" id="{42CC689C-3288-C975-01A8-6A5AA5FD3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967" y="299085"/>
            <a:ext cx="10515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The PDN problem </a:t>
            </a:r>
            <a:br>
              <a:rPr lang="en-US" dirty="0"/>
            </a:br>
            <a:r>
              <a:rPr lang="en-US" dirty="0"/>
              <a:t> 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31D115-1689-23A2-207C-4694E45A42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4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651FAFA-A925-E8EE-13FF-3731C3E8F697}"/>
              </a:ext>
            </a:extLst>
          </p:cNvPr>
          <p:cNvSpPr/>
          <p:nvPr/>
        </p:nvSpPr>
        <p:spPr>
          <a:xfrm>
            <a:off x="432962" y="2406015"/>
            <a:ext cx="1897380" cy="102298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Controller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58F2BF-7D8C-A119-FAA7-D5BB2A11C26F}"/>
              </a:ext>
            </a:extLst>
          </p:cNvPr>
          <p:cNvSpPr/>
          <p:nvPr/>
        </p:nvSpPr>
        <p:spPr>
          <a:xfrm>
            <a:off x="4326255" y="4880610"/>
            <a:ext cx="4246245" cy="106870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Physical Output Capacitors </a:t>
            </a:r>
          </a:p>
          <a:p>
            <a:pPr algn="ctr"/>
            <a:r>
              <a:rPr lang="en-US" sz="2800" dirty="0"/>
              <a:t>mounted on the PCB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80111BF-DFFB-80F2-738F-AE2D77EF64B7}"/>
              </a:ext>
            </a:extLst>
          </p:cNvPr>
          <p:cNvCxnSpPr>
            <a:cxnSpLocks/>
          </p:cNvCxnSpPr>
          <p:nvPr/>
        </p:nvCxnSpPr>
        <p:spPr>
          <a:xfrm flipV="1">
            <a:off x="4912995" y="4251961"/>
            <a:ext cx="0" cy="6286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FB0BD7-3D3F-1A9B-B078-8E1F24DA10B5}"/>
              </a:ext>
            </a:extLst>
          </p:cNvPr>
          <p:cNvCxnSpPr>
            <a:cxnSpLocks/>
          </p:cNvCxnSpPr>
          <p:nvPr/>
        </p:nvCxnSpPr>
        <p:spPr>
          <a:xfrm flipV="1">
            <a:off x="5105400" y="4232911"/>
            <a:ext cx="0" cy="64769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DBC9152-05A5-CA16-195A-8C0C7AF615F0}"/>
              </a:ext>
            </a:extLst>
          </p:cNvPr>
          <p:cNvCxnSpPr>
            <a:cxnSpLocks/>
          </p:cNvCxnSpPr>
          <p:nvPr/>
        </p:nvCxnSpPr>
        <p:spPr>
          <a:xfrm flipV="1">
            <a:off x="5269230" y="4236721"/>
            <a:ext cx="0" cy="64388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4D0CBEC-AC59-E263-F959-3014F199EFB6}"/>
              </a:ext>
            </a:extLst>
          </p:cNvPr>
          <p:cNvCxnSpPr>
            <a:cxnSpLocks/>
          </p:cNvCxnSpPr>
          <p:nvPr/>
        </p:nvCxnSpPr>
        <p:spPr>
          <a:xfrm flipV="1">
            <a:off x="5438775" y="4251961"/>
            <a:ext cx="0" cy="6286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FED9845-911A-C880-ADFB-3E06F122C67F}"/>
              </a:ext>
            </a:extLst>
          </p:cNvPr>
          <p:cNvSpPr txBox="1"/>
          <p:nvPr/>
        </p:nvSpPr>
        <p:spPr>
          <a:xfrm rot="16200000">
            <a:off x="5446991" y="4083368"/>
            <a:ext cx="861774" cy="54292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4400" spc="-300" dirty="0"/>
              <a:t>…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6DD7D193-EEE9-DFF8-6EF1-1B8F517DFE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796" y="3687726"/>
            <a:ext cx="659112" cy="547089"/>
          </a:xfrm>
          <a:prstGeom prst="rect">
            <a:avLst/>
          </a:prstGeom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4294225-B7D8-3095-3EED-B609AB57A6AE}"/>
              </a:ext>
            </a:extLst>
          </p:cNvPr>
          <p:cNvCxnSpPr>
            <a:cxnSpLocks/>
          </p:cNvCxnSpPr>
          <p:nvPr/>
        </p:nvCxnSpPr>
        <p:spPr>
          <a:xfrm flipV="1">
            <a:off x="966352" y="3434715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542E7083-F06D-7002-FECC-7C5F8E7249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8370" y="6204230"/>
            <a:ext cx="659112" cy="54708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7887DCD-448B-DDA8-A26F-B979989D94DE}"/>
              </a:ext>
            </a:extLst>
          </p:cNvPr>
          <p:cNvCxnSpPr>
            <a:cxnSpLocks/>
          </p:cNvCxnSpPr>
          <p:nvPr/>
        </p:nvCxnSpPr>
        <p:spPr>
          <a:xfrm flipV="1">
            <a:off x="6337926" y="5951219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39">
            <a:extLst>
              <a:ext uri="{FF2B5EF4-FFF2-40B4-BE49-F238E27FC236}">
                <a16:creationId xmlns:a16="http://schemas.microsoft.com/office/drawing/2014/main" id="{CBC31C85-1FD8-ECA4-2659-12EBDFB769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0645" y="4638675"/>
            <a:ext cx="659112" cy="547089"/>
          </a:xfrm>
          <a:prstGeom prst="rect">
            <a:avLst/>
          </a:prstGeom>
        </p:spPr>
      </p:pic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53C5CEE-E681-7D0D-2140-E8BDD007798D}"/>
              </a:ext>
            </a:extLst>
          </p:cNvPr>
          <p:cNvCxnSpPr>
            <a:cxnSpLocks/>
          </p:cNvCxnSpPr>
          <p:nvPr/>
        </p:nvCxnSpPr>
        <p:spPr>
          <a:xfrm flipV="1">
            <a:off x="9200201" y="4385664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D9297EDD-F82D-BDF0-CC82-2580C4ACCD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2754" y="4234778"/>
            <a:ext cx="659112" cy="547089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1B2A760-0E06-303C-CCE8-341EE0151E69}"/>
              </a:ext>
            </a:extLst>
          </p:cNvPr>
          <p:cNvSpPr/>
          <p:nvPr/>
        </p:nvSpPr>
        <p:spPr>
          <a:xfrm>
            <a:off x="4326255" y="1651635"/>
            <a:ext cx="3554730" cy="26003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Printed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Circuit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Board (PCB)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Layout</a:t>
            </a: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A467CD0E-1044-D8B4-0F98-B90DBDF0E7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654" y="4324345"/>
            <a:ext cx="659112" cy="547089"/>
          </a:xfrm>
          <a:prstGeom prst="rect">
            <a:avLst/>
          </a:prstGeom>
        </p:spPr>
      </p:pic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37C1BE67-6A4C-53B3-6409-771422E5EA4A}"/>
              </a:ext>
            </a:extLst>
          </p:cNvPr>
          <p:cNvCxnSpPr>
            <a:cxnSpLocks/>
          </p:cNvCxnSpPr>
          <p:nvPr/>
        </p:nvCxnSpPr>
        <p:spPr>
          <a:xfrm flipV="1">
            <a:off x="11185210" y="4071334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C7F5CD97-57DB-C74D-9EC6-1CD21EB7C9D0}"/>
              </a:ext>
            </a:extLst>
          </p:cNvPr>
          <p:cNvSpPr/>
          <p:nvPr/>
        </p:nvSpPr>
        <p:spPr>
          <a:xfrm>
            <a:off x="8115298" y="1440180"/>
            <a:ext cx="2183130" cy="29210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/>
              <a:t>Socket </a:t>
            </a:r>
          </a:p>
          <a:p>
            <a:pPr algn="ctr"/>
            <a:r>
              <a:rPr lang="en-US" sz="2600" b="1" dirty="0"/>
              <a:t>&amp;</a:t>
            </a:r>
          </a:p>
          <a:p>
            <a:pPr algn="ctr"/>
            <a:r>
              <a:rPr lang="en-US" sz="2600" b="1" dirty="0"/>
              <a:t>Package  -</a:t>
            </a:r>
            <a:r>
              <a:rPr lang="en-US" sz="2600" b="1" i="1" dirty="0"/>
              <a:t>or-</a:t>
            </a:r>
            <a:r>
              <a:rPr lang="en-US" sz="2600" b="1" dirty="0"/>
              <a:t> </a:t>
            </a:r>
          </a:p>
          <a:p>
            <a:pPr algn="ctr"/>
            <a:r>
              <a:rPr lang="en-US" sz="2600" b="1" dirty="0"/>
              <a:t>Test</a:t>
            </a:r>
          </a:p>
          <a:p>
            <a:pPr algn="ctr"/>
            <a:r>
              <a:rPr lang="en-US" sz="2600" b="1" dirty="0"/>
              <a:t>Fixture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A60BF60-7116-7BC4-04B7-BCF45600727D}"/>
              </a:ext>
            </a:extLst>
          </p:cNvPr>
          <p:cNvSpPr/>
          <p:nvPr/>
        </p:nvSpPr>
        <p:spPr>
          <a:xfrm>
            <a:off x="2606040" y="1829435"/>
            <a:ext cx="1405890" cy="335407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Power</a:t>
            </a:r>
          </a:p>
          <a:p>
            <a:pPr algn="ctr"/>
            <a:r>
              <a:rPr lang="en-US" sz="2800" dirty="0"/>
              <a:t>Stage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72FAB49E-E141-D0FA-56EA-6583FA6062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0840" y="5440326"/>
            <a:ext cx="659112" cy="547089"/>
          </a:xfrm>
          <a:prstGeom prst="rect">
            <a:avLst/>
          </a:prstGeom>
        </p:spPr>
      </p:pic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9EDD480-C6DC-EC8C-8234-C45159FD9A5E}"/>
              </a:ext>
            </a:extLst>
          </p:cNvPr>
          <p:cNvCxnSpPr>
            <a:cxnSpLocks/>
          </p:cNvCxnSpPr>
          <p:nvPr/>
        </p:nvCxnSpPr>
        <p:spPr>
          <a:xfrm flipV="1">
            <a:off x="3240396" y="5187315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9F9C233E-1427-5086-C40B-B124662B957B}"/>
              </a:ext>
            </a:extLst>
          </p:cNvPr>
          <p:cNvSpPr txBox="1"/>
          <p:nvPr/>
        </p:nvSpPr>
        <p:spPr>
          <a:xfrm>
            <a:off x="1322062" y="4740475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2E68A9"/>
                </a:solidFill>
              </a:rPr>
              <a:t>VRM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329D66C-2CFF-EA39-2AF4-ACDF9516AEFE}"/>
              </a:ext>
            </a:extLst>
          </p:cNvPr>
          <p:cNvSpPr txBox="1"/>
          <p:nvPr/>
        </p:nvSpPr>
        <p:spPr>
          <a:xfrm>
            <a:off x="10532741" y="1217219"/>
            <a:ext cx="8947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V</a:t>
            </a:r>
            <a:r>
              <a:rPr lang="en-US" sz="3200" baseline="-25000" dirty="0" err="1"/>
              <a:t>Load</a:t>
            </a:r>
            <a:endParaRPr lang="en-US" sz="2400" baseline="-25000" dirty="0"/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D1061C68-AF63-20CE-D524-9F86F10F1136}"/>
              </a:ext>
            </a:extLst>
          </p:cNvPr>
          <p:cNvCxnSpPr>
            <a:cxnSpLocks/>
          </p:cNvCxnSpPr>
          <p:nvPr/>
        </p:nvCxnSpPr>
        <p:spPr>
          <a:xfrm flipH="1">
            <a:off x="10429875" y="1700534"/>
            <a:ext cx="211455" cy="87992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E8DA8796-CFC1-BE34-1649-0B06254E59F0}"/>
              </a:ext>
            </a:extLst>
          </p:cNvPr>
          <p:cNvSpPr/>
          <p:nvPr/>
        </p:nvSpPr>
        <p:spPr>
          <a:xfrm>
            <a:off x="10532741" y="1700534"/>
            <a:ext cx="1320169" cy="2343142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CPU/</a:t>
            </a:r>
          </a:p>
          <a:p>
            <a:pPr algn="ctr"/>
            <a:r>
              <a:rPr lang="en-US" sz="2000" dirty="0"/>
              <a:t>GPU/</a:t>
            </a:r>
          </a:p>
          <a:p>
            <a:pPr algn="ctr"/>
            <a:r>
              <a:rPr lang="en-US" sz="2000" dirty="0"/>
              <a:t>MCU/</a:t>
            </a:r>
          </a:p>
          <a:p>
            <a:pPr algn="ctr"/>
            <a:r>
              <a:rPr lang="en-US" sz="2000" dirty="0"/>
              <a:t>FPGA</a:t>
            </a:r>
          </a:p>
          <a:p>
            <a:pPr algn="ctr"/>
            <a:r>
              <a:rPr lang="en-US" sz="2400" b="1" dirty="0"/>
              <a:t>Load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0253499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331A95-5AFC-7A96-BC7A-23502606D0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40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EF3F292-538E-A001-F70C-F2A4DF054D7F}"/>
              </a:ext>
            </a:extLst>
          </p:cNvPr>
          <p:cNvSpPr txBox="1">
            <a:spLocks/>
          </p:cNvSpPr>
          <p:nvPr/>
        </p:nvSpPr>
        <p:spPr>
          <a:xfrm>
            <a:off x="0" y="36257"/>
            <a:ext cx="11862262" cy="62876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US" sz="3200" dirty="0"/>
              <a:t>Compare results from 3 PDN models: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44D8778-E05D-6094-F684-A73CF4A17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041" y="665017"/>
            <a:ext cx="4374963" cy="55403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32FBCA5-BEF7-48AA-B98C-08C4C417B1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984" y="682541"/>
            <a:ext cx="4540437" cy="557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54992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A0CB94C-9411-B2F9-AEAF-C6A31965A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Comparison of CPU run times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B5EEF6-6EFE-2A1F-9B08-82F85FD031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41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F7500D0-6AA4-E82D-E705-7B1A079A30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5933" y="2011680"/>
            <a:ext cx="9163298" cy="275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969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731550-0D9F-9012-36A7-631EAEEC36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0AFB63-8BE2-7ACC-5312-FA0B9F66FD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0942"/>
            <a:ext cx="10515600" cy="4876021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/>
              <a:t>For a well designed PCB, the </a:t>
            </a:r>
            <a:r>
              <a:rPr lang="en-US" sz="2800" b="1" dirty="0">
                <a:solidFill>
                  <a:srgbClr val="32599E"/>
                </a:solidFill>
              </a:rPr>
              <a:t>Reduced Order PDN </a:t>
            </a:r>
            <a:r>
              <a:rPr lang="en-US" sz="2800" dirty="0"/>
              <a:t>model can be sufficient for</a:t>
            </a:r>
          </a:p>
          <a:p>
            <a:pPr lvl="2"/>
            <a:endParaRPr lang="en-US" sz="1100" dirty="0"/>
          </a:p>
          <a:p>
            <a:pPr lvl="2"/>
            <a:endParaRPr lang="en-US" sz="100" dirty="0"/>
          </a:p>
          <a:p>
            <a:pPr lvl="2"/>
            <a:r>
              <a:rPr lang="en-US" sz="2200" b="1" dirty="0"/>
              <a:t>AC analysis</a:t>
            </a:r>
            <a:r>
              <a:rPr lang="en-US" sz="2200" dirty="0"/>
              <a:t>:  Bode Plots for stability analysis, </a:t>
            </a:r>
            <a:r>
              <a:rPr lang="en-US" sz="2200" dirty="0" err="1"/>
              <a:t>Zout</a:t>
            </a:r>
            <a:endParaRPr lang="en-US" sz="2200" dirty="0"/>
          </a:p>
          <a:p>
            <a:pPr lvl="2"/>
            <a:r>
              <a:rPr lang="en-US" sz="2200" b="1" dirty="0"/>
              <a:t>Output Capacitor selection</a:t>
            </a:r>
            <a:r>
              <a:rPr lang="en-US" sz="2200" dirty="0"/>
              <a:t>: Number, type and location</a:t>
            </a:r>
          </a:p>
          <a:p>
            <a:pPr lvl="2"/>
            <a:r>
              <a:rPr lang="en-US" sz="2200" b="1" dirty="0"/>
              <a:t>Step Load Transients</a:t>
            </a:r>
            <a:r>
              <a:rPr lang="en-US" sz="2200" dirty="0"/>
              <a:t>: Output voltage transients with high di/dt</a:t>
            </a:r>
          </a:p>
          <a:p>
            <a:pPr lvl="2"/>
            <a:r>
              <a:rPr lang="en-US" sz="2200" b="1" dirty="0"/>
              <a:t>Controller &amp; Load step interactions</a:t>
            </a:r>
            <a:r>
              <a:rPr lang="en-US" sz="2200" dirty="0"/>
              <a:t>:  Repeated step load transients</a:t>
            </a:r>
          </a:p>
          <a:p>
            <a:pPr lvl="2"/>
            <a:endParaRPr lang="en-US" dirty="0"/>
          </a:p>
          <a:p>
            <a:r>
              <a:rPr lang="en-US" sz="2800" dirty="0"/>
              <a:t>Still want to do some judicious verification with </a:t>
            </a:r>
            <a:r>
              <a:rPr lang="en-US" sz="2800" b="1" dirty="0">
                <a:solidFill>
                  <a:srgbClr val="32599E"/>
                </a:solidFill>
              </a:rPr>
              <a:t>Full PDN </a:t>
            </a:r>
            <a:r>
              <a:rPr lang="en-US" sz="2800" dirty="0"/>
              <a:t>model</a:t>
            </a:r>
          </a:p>
          <a:p>
            <a:pPr lvl="2"/>
            <a:endParaRPr lang="en-US" sz="2200" dirty="0"/>
          </a:p>
          <a:p>
            <a:r>
              <a:rPr lang="en-US" sz="2800" b="1" dirty="0">
                <a:solidFill>
                  <a:srgbClr val="32599E"/>
                </a:solidFill>
              </a:rPr>
              <a:t>R_only PDN </a:t>
            </a:r>
            <a:r>
              <a:rPr lang="en-US" sz="2800" dirty="0"/>
              <a:t>model good for</a:t>
            </a:r>
          </a:p>
          <a:p>
            <a:pPr lvl="2"/>
            <a:r>
              <a:rPr lang="en-US" sz="2200" dirty="0"/>
              <a:t>Initial simulation set up</a:t>
            </a:r>
          </a:p>
          <a:p>
            <a:pPr lvl="2"/>
            <a:r>
              <a:rPr lang="en-US" sz="2200" dirty="0"/>
              <a:t>Preliminary design</a:t>
            </a:r>
          </a:p>
          <a:p>
            <a:pPr lvl="2"/>
            <a:r>
              <a:rPr lang="en-US" sz="2200" dirty="0"/>
              <a:t>Stability analysis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6396F9-4550-4A0B-F2CB-8B0376701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8601"/>
            <a:ext cx="10515600" cy="856210"/>
          </a:xfrm>
        </p:spPr>
        <p:txBody>
          <a:bodyPr>
            <a:normAutofit/>
          </a:bodyPr>
          <a:lstStyle/>
          <a:p>
            <a:r>
              <a:rPr lang="en-US" sz="3200" dirty="0"/>
              <a:t>Observations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8AD1B91-6701-1B3A-C336-55E66866F4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7353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5E67A8-FCC2-30E5-A944-B94C094EDE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9378"/>
            <a:ext cx="10515600" cy="4917585"/>
          </a:xfrm>
        </p:spPr>
        <p:txBody>
          <a:bodyPr/>
          <a:lstStyle/>
          <a:p>
            <a:r>
              <a:rPr lang="en-US" dirty="0"/>
              <a:t>Avoid creating a PDN with resonant peaks in </a:t>
            </a:r>
            <a:r>
              <a:rPr lang="en-US" dirty="0" err="1"/>
              <a:t>Zout</a:t>
            </a:r>
            <a:endParaRPr lang="en-US" dirty="0"/>
          </a:p>
          <a:p>
            <a:endParaRPr lang="en-US" dirty="0"/>
          </a:p>
          <a:p>
            <a:r>
              <a:rPr lang="en-US" dirty="0"/>
              <a:t>BUT, a VRM is </a:t>
            </a:r>
            <a:r>
              <a:rPr lang="en-US" b="1" dirty="0"/>
              <a:t>not</a:t>
            </a:r>
            <a:r>
              <a:rPr lang="en-US" dirty="0"/>
              <a:t> a linear system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F413440-B317-B871-C5AB-618D4F53A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8601"/>
            <a:ext cx="10515600" cy="814646"/>
          </a:xfrm>
        </p:spPr>
        <p:txBody>
          <a:bodyPr>
            <a:normAutofit/>
          </a:bodyPr>
          <a:lstStyle/>
          <a:p>
            <a:r>
              <a:rPr lang="en-US" sz="3200" dirty="0"/>
              <a:t>How do you avoid the rouge wave problem?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F24943-1B7E-B72A-737C-4B372DE62B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153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52FB3-D551-AA91-9EF5-B97EAA61D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8601"/>
            <a:ext cx="10515600" cy="1018308"/>
          </a:xfrm>
        </p:spPr>
        <p:txBody>
          <a:bodyPr/>
          <a:lstStyle/>
          <a:p>
            <a:r>
              <a:rPr lang="en-US" dirty="0"/>
              <a:t>Output Impedance </a:t>
            </a:r>
            <a:r>
              <a:rPr lang="en-US" dirty="0" err="1"/>
              <a:t>Zout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E20832-EC9F-EF6A-DC13-52EB561DC8F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44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C757AC-DEA8-50C6-EBC2-33CA5CA96A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5877" y="1292495"/>
            <a:ext cx="7047459" cy="47508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5A1A79D-D4B9-0BA6-557B-E16FD15D709A}"/>
              </a:ext>
            </a:extLst>
          </p:cNvPr>
          <p:cNvSpPr txBox="1"/>
          <p:nvPr/>
        </p:nvSpPr>
        <p:spPr>
          <a:xfrm>
            <a:off x="714889" y="1629299"/>
            <a:ext cx="35661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</a:t>
            </a:r>
            <a:r>
              <a:rPr lang="en-US" sz="2000" b="1" dirty="0">
                <a:solidFill>
                  <a:srgbClr val="1F4773"/>
                </a:solidFill>
              </a:rPr>
              <a:t>Reduced Order PDN </a:t>
            </a:r>
            <a:r>
              <a:rPr lang="en-US" sz="2000" dirty="0"/>
              <a:t>model agrees very well with </a:t>
            </a:r>
            <a:r>
              <a:rPr lang="en-US" sz="2000" b="1" dirty="0">
                <a:solidFill>
                  <a:srgbClr val="1F4773"/>
                </a:solidFill>
              </a:rPr>
              <a:t>Full PDN</a:t>
            </a:r>
          </a:p>
          <a:p>
            <a:endParaRPr lang="en-US" sz="2000" b="1" dirty="0">
              <a:solidFill>
                <a:srgbClr val="1F4773"/>
              </a:solidFill>
            </a:endParaRPr>
          </a:p>
          <a:p>
            <a:r>
              <a:rPr lang="en-US" sz="2000" b="1" dirty="0" err="1">
                <a:solidFill>
                  <a:srgbClr val="1F4773"/>
                </a:solidFill>
              </a:rPr>
              <a:t>Zout</a:t>
            </a:r>
            <a:r>
              <a:rPr lang="en-US" sz="2000" b="1" dirty="0">
                <a:solidFill>
                  <a:srgbClr val="1F4773"/>
                </a:solidFill>
              </a:rPr>
              <a:t> </a:t>
            </a:r>
            <a:r>
              <a:rPr lang="en-US" sz="2000" dirty="0"/>
              <a:t>beyond ~ 1 – 10 MHz is dominated by Socket and Package impedance</a:t>
            </a:r>
            <a:endParaRPr lang="en-US" sz="2000" b="1" dirty="0">
              <a:solidFill>
                <a:srgbClr val="1F477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45014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5E67A8-FCC2-30E5-A944-B94C094EDE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9378"/>
            <a:ext cx="10515600" cy="4917585"/>
          </a:xfrm>
        </p:spPr>
        <p:txBody>
          <a:bodyPr/>
          <a:lstStyle/>
          <a:p>
            <a:r>
              <a:rPr lang="en-US" dirty="0"/>
              <a:t>Avoid creating a PDN with resonant peaks in </a:t>
            </a:r>
            <a:r>
              <a:rPr lang="en-US" dirty="0" err="1"/>
              <a:t>Zout</a:t>
            </a:r>
            <a:endParaRPr lang="en-US" dirty="0"/>
          </a:p>
          <a:p>
            <a:endParaRPr lang="en-US" dirty="0"/>
          </a:p>
          <a:p>
            <a:r>
              <a:rPr lang="en-US" dirty="0"/>
              <a:t>BUT, a VRM is a </a:t>
            </a:r>
            <a:r>
              <a:rPr lang="en-US" b="1" dirty="0">
                <a:solidFill>
                  <a:srgbClr val="32599E"/>
                </a:solidFill>
              </a:rPr>
              <a:t>nonlinear</a:t>
            </a:r>
            <a:r>
              <a:rPr lang="en-US" dirty="0"/>
              <a:t> system</a:t>
            </a:r>
          </a:p>
          <a:p>
            <a:pPr lvl="1"/>
            <a:r>
              <a:rPr lang="en-US" dirty="0"/>
              <a:t>Controller &amp; Power Stage are very nonlinear</a:t>
            </a:r>
          </a:p>
          <a:p>
            <a:pPr lvl="2"/>
            <a:r>
              <a:rPr lang="en-US" dirty="0"/>
              <a:t>Still need to </a:t>
            </a:r>
            <a:r>
              <a:rPr lang="en-US" b="1" dirty="0">
                <a:solidFill>
                  <a:srgbClr val="214B79"/>
                </a:solidFill>
              </a:rPr>
              <a:t>stress test </a:t>
            </a:r>
            <a:r>
              <a:rPr lang="en-US" dirty="0"/>
              <a:t>this combination</a:t>
            </a:r>
          </a:p>
          <a:p>
            <a:pPr lvl="3"/>
            <a:r>
              <a:rPr lang="en-US" dirty="0"/>
              <a:t>Large-signal time-domain response to extreme repeated load pulses</a:t>
            </a:r>
          </a:p>
          <a:p>
            <a:pPr lvl="2"/>
            <a:r>
              <a:rPr lang="en-US" dirty="0"/>
              <a:t>Show DVM results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F413440-B317-B871-C5AB-618D4F53A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8601"/>
            <a:ext cx="10515600" cy="814646"/>
          </a:xfrm>
        </p:spPr>
        <p:txBody>
          <a:bodyPr>
            <a:normAutofit/>
          </a:bodyPr>
          <a:lstStyle/>
          <a:p>
            <a:r>
              <a:rPr lang="en-US" sz="3200" dirty="0"/>
              <a:t>How do you avoid the rouge wave problem?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F24943-1B7E-B72A-737C-4B372DE62B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5087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773ACB-E2BB-4B1D-55DD-8D4D7C2F55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46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C66E1A-90A9-0E93-96DE-D7A33E516F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2044" y="1032527"/>
            <a:ext cx="7695427" cy="56170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F66961A-CF8A-C383-BE2A-63F4F36AA7F3}"/>
              </a:ext>
            </a:extLst>
          </p:cNvPr>
          <p:cNvSpPr txBox="1"/>
          <p:nvPr/>
        </p:nvSpPr>
        <p:spPr>
          <a:xfrm>
            <a:off x="1276005" y="4246015"/>
            <a:ext cx="36492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Pulse Load steps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151 frequencies (1 kHz – 1 MHz) and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9 duty ratios (10% - 90%)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1359</a:t>
            </a:r>
            <a:r>
              <a:rPr lang="en-US" dirty="0"/>
              <a:t> step load simulations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1FDE28-C1D1-7862-0B7B-9B63BD2268D3}"/>
              </a:ext>
            </a:extLst>
          </p:cNvPr>
          <p:cNvSpPr txBox="1"/>
          <p:nvPr/>
        </p:nvSpPr>
        <p:spPr>
          <a:xfrm>
            <a:off x="590204" y="1255217"/>
            <a:ext cx="28715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Controller &amp; Power Stage</a:t>
            </a:r>
          </a:p>
          <a:p>
            <a:r>
              <a:rPr lang="en-US" sz="2000" b="1" dirty="0"/>
              <a:t>Stress Test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8C550D-9A6B-1940-9F9E-8A818D8CD359}"/>
              </a:ext>
            </a:extLst>
          </p:cNvPr>
          <p:cNvSpPr txBox="1">
            <a:spLocks/>
          </p:cNvSpPr>
          <p:nvPr/>
        </p:nvSpPr>
        <p:spPr>
          <a:xfrm>
            <a:off x="838200" y="228601"/>
            <a:ext cx="10515600" cy="7521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US" dirty="0"/>
              <a:t>The PDN problem is a </a:t>
            </a:r>
            <a:r>
              <a:rPr lang="en-US" dirty="0">
                <a:solidFill>
                  <a:srgbClr val="26588E"/>
                </a:solidFill>
              </a:rPr>
              <a:t>time-domain </a:t>
            </a:r>
            <a:r>
              <a:rPr lang="en-US" dirty="0"/>
              <a:t>problem</a:t>
            </a:r>
          </a:p>
        </p:txBody>
      </p:sp>
    </p:spTree>
    <p:extLst>
      <p:ext uri="{BB962C8B-B14F-4D97-AF65-F5344CB8AC3E}">
        <p14:creationId xmlns:p14="http://schemas.microsoft.com/office/powerpoint/2010/main" val="396631577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773ACB-E2BB-4B1D-55DD-8D4D7C2F55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47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1FDE28-C1D1-7862-0B7B-9B63BD2268D3}"/>
              </a:ext>
            </a:extLst>
          </p:cNvPr>
          <p:cNvSpPr txBox="1"/>
          <p:nvPr/>
        </p:nvSpPr>
        <p:spPr>
          <a:xfrm>
            <a:off x="590204" y="1255217"/>
            <a:ext cx="28715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Controller &amp; Power Stage</a:t>
            </a:r>
          </a:p>
          <a:p>
            <a:r>
              <a:rPr lang="en-US" sz="2000" b="1" dirty="0"/>
              <a:t>Stress Test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8C550D-9A6B-1940-9F9E-8A818D8CD359}"/>
              </a:ext>
            </a:extLst>
          </p:cNvPr>
          <p:cNvSpPr txBox="1">
            <a:spLocks/>
          </p:cNvSpPr>
          <p:nvPr/>
        </p:nvSpPr>
        <p:spPr>
          <a:xfrm>
            <a:off x="838200" y="228601"/>
            <a:ext cx="10515600" cy="7521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US" dirty="0"/>
              <a:t>The PDN problem is a </a:t>
            </a:r>
            <a:r>
              <a:rPr lang="en-US" dirty="0">
                <a:solidFill>
                  <a:srgbClr val="26588E"/>
                </a:solidFill>
              </a:rPr>
              <a:t>time-domain </a:t>
            </a:r>
            <a:r>
              <a:rPr lang="en-US" dirty="0"/>
              <a:t>problem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6E077E-AC38-1A95-FC23-8EAF3123BF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9453" y="1040273"/>
            <a:ext cx="7612824" cy="5578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021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>
            <a:extLst>
              <a:ext uri="{FF2B5EF4-FFF2-40B4-BE49-F238E27FC236}">
                <a16:creationId xmlns:a16="http://schemas.microsoft.com/office/drawing/2014/main" id="{B5B5D385-FCC1-20DB-5CAB-B053F7984659}"/>
              </a:ext>
            </a:extLst>
          </p:cNvPr>
          <p:cNvGrpSpPr/>
          <p:nvPr/>
        </p:nvGrpSpPr>
        <p:grpSpPr>
          <a:xfrm>
            <a:off x="2213780" y="2550431"/>
            <a:ext cx="861774" cy="1238251"/>
            <a:chOff x="4078842" y="2057400"/>
            <a:chExt cx="861774" cy="1238251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3143BAD-DF42-0BDD-A767-5CE84C63CB07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1CD9A304-118C-5C34-07E5-03C4754795FB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DB58E4D8-853D-1D2A-69D3-5498025A6D2F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3262EE83-EFC5-0EB3-DE53-AED8BA3202C8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94C9B1E3-0CA8-39BE-1C61-5F250473422E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118AE90-CBEA-6B45-4CEC-7309C21DED97}"/>
              </a:ext>
            </a:extLst>
          </p:cNvPr>
          <p:cNvGrpSpPr/>
          <p:nvPr/>
        </p:nvGrpSpPr>
        <p:grpSpPr>
          <a:xfrm>
            <a:off x="7728711" y="2550431"/>
            <a:ext cx="861774" cy="1238251"/>
            <a:chOff x="4078842" y="2057400"/>
            <a:chExt cx="861774" cy="1238251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D2AA94E-18F4-ABAE-D25E-9DAE09D0ED2E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F2DA99A8-DB9F-CC03-3FA5-0530AEE60152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233831A5-F02B-01C6-CDE7-4EFC070FA8EB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B31E74D7-6C30-DCC8-51AC-A60A8CD9D568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6598CAA-A3CD-7FB1-AA74-08A4B12AA476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C4757D13-725B-520D-8D64-CF09E9CAA5AC}"/>
              </a:ext>
            </a:extLst>
          </p:cNvPr>
          <p:cNvGrpSpPr/>
          <p:nvPr/>
        </p:nvGrpSpPr>
        <p:grpSpPr>
          <a:xfrm>
            <a:off x="3878817" y="2057400"/>
            <a:ext cx="861774" cy="1238251"/>
            <a:chOff x="4078842" y="2057400"/>
            <a:chExt cx="861774" cy="1238251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5B0A0A5-9BE9-43DB-CF05-0B2284975826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D33591F-000F-6777-A956-DFDEE2DB7E14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FC38321-2746-5CE1-EF02-67AD70695BE9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94B745C-BD21-5E38-D4D6-47E6B00D8F78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7D3BDE6-00DC-203D-DE8A-FA3F26BF0D7D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sp>
        <p:nvSpPr>
          <p:cNvPr id="81" name="Title 1">
            <a:extLst>
              <a:ext uri="{FF2B5EF4-FFF2-40B4-BE49-F238E27FC236}">
                <a16:creationId xmlns:a16="http://schemas.microsoft.com/office/drawing/2014/main" id="{42CC689C-3288-C975-01A8-6A5AA5FD3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705" y="222885"/>
            <a:ext cx="10515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The PDN problem </a:t>
            </a:r>
            <a:br>
              <a:rPr lang="en-US" dirty="0"/>
            </a:br>
            <a:r>
              <a:rPr lang="en-US" sz="2400" dirty="0"/>
              <a:t>from the Mother Board designer perspective.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31D115-1689-23A2-207C-4694E45A42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5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58F2BF-7D8C-A119-FAA7-D5BB2A11C26F}"/>
              </a:ext>
            </a:extLst>
          </p:cNvPr>
          <p:cNvSpPr/>
          <p:nvPr/>
        </p:nvSpPr>
        <p:spPr>
          <a:xfrm>
            <a:off x="4326255" y="4880610"/>
            <a:ext cx="4246245" cy="106870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Physical Output Capacitors </a:t>
            </a:r>
          </a:p>
          <a:p>
            <a:pPr algn="ctr"/>
            <a:r>
              <a:rPr lang="en-US" sz="2800" dirty="0"/>
              <a:t>mounted on the PCB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80111BF-DFFB-80F2-738F-AE2D77EF64B7}"/>
              </a:ext>
            </a:extLst>
          </p:cNvPr>
          <p:cNvCxnSpPr>
            <a:cxnSpLocks/>
          </p:cNvCxnSpPr>
          <p:nvPr/>
        </p:nvCxnSpPr>
        <p:spPr>
          <a:xfrm flipV="1">
            <a:off x="4912995" y="4251961"/>
            <a:ext cx="0" cy="6286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FB0BD7-3D3F-1A9B-B078-8E1F24DA10B5}"/>
              </a:ext>
            </a:extLst>
          </p:cNvPr>
          <p:cNvCxnSpPr>
            <a:cxnSpLocks/>
          </p:cNvCxnSpPr>
          <p:nvPr/>
        </p:nvCxnSpPr>
        <p:spPr>
          <a:xfrm flipV="1">
            <a:off x="5105400" y="4232911"/>
            <a:ext cx="0" cy="64769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DBC9152-05A5-CA16-195A-8C0C7AF615F0}"/>
              </a:ext>
            </a:extLst>
          </p:cNvPr>
          <p:cNvCxnSpPr>
            <a:cxnSpLocks/>
          </p:cNvCxnSpPr>
          <p:nvPr/>
        </p:nvCxnSpPr>
        <p:spPr>
          <a:xfrm flipV="1">
            <a:off x="5269230" y="4236721"/>
            <a:ext cx="0" cy="64388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4D0CBEC-AC59-E263-F959-3014F199EFB6}"/>
              </a:ext>
            </a:extLst>
          </p:cNvPr>
          <p:cNvCxnSpPr>
            <a:cxnSpLocks/>
          </p:cNvCxnSpPr>
          <p:nvPr/>
        </p:nvCxnSpPr>
        <p:spPr>
          <a:xfrm flipV="1">
            <a:off x="5438775" y="4251961"/>
            <a:ext cx="0" cy="6286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FED9845-911A-C880-ADFB-3E06F122C67F}"/>
              </a:ext>
            </a:extLst>
          </p:cNvPr>
          <p:cNvSpPr txBox="1"/>
          <p:nvPr/>
        </p:nvSpPr>
        <p:spPr>
          <a:xfrm rot="16200000">
            <a:off x="5446991" y="4083368"/>
            <a:ext cx="861774" cy="54292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4400" spc="-300" dirty="0"/>
              <a:t>…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542E7083-F06D-7002-FECC-7C5F8E7249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8370" y="6204230"/>
            <a:ext cx="659112" cy="54708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7887DCD-448B-DDA8-A26F-B979989D94DE}"/>
              </a:ext>
            </a:extLst>
          </p:cNvPr>
          <p:cNvCxnSpPr>
            <a:cxnSpLocks/>
          </p:cNvCxnSpPr>
          <p:nvPr/>
        </p:nvCxnSpPr>
        <p:spPr>
          <a:xfrm flipV="1">
            <a:off x="6337926" y="5951219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D9297EDD-F82D-BDF0-CC82-2580C4ACCD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2754" y="4234778"/>
            <a:ext cx="659112" cy="54708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A60BF60-7116-7BC4-04B7-BCF45600727D}"/>
              </a:ext>
            </a:extLst>
          </p:cNvPr>
          <p:cNvSpPr/>
          <p:nvPr/>
        </p:nvSpPr>
        <p:spPr>
          <a:xfrm>
            <a:off x="2606040" y="1829435"/>
            <a:ext cx="1405890" cy="335407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Power</a:t>
            </a:r>
          </a:p>
          <a:p>
            <a:pPr algn="ctr"/>
            <a:r>
              <a:rPr lang="en-US" sz="2800" dirty="0"/>
              <a:t>Stage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72FAB49E-E141-D0FA-56EA-6583FA6062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0840" y="5440326"/>
            <a:ext cx="659112" cy="547089"/>
          </a:xfrm>
          <a:prstGeom prst="rect">
            <a:avLst/>
          </a:prstGeom>
        </p:spPr>
      </p:pic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9EDD480-C6DC-EC8C-8234-C45159FD9A5E}"/>
              </a:ext>
            </a:extLst>
          </p:cNvPr>
          <p:cNvCxnSpPr>
            <a:cxnSpLocks/>
          </p:cNvCxnSpPr>
          <p:nvPr/>
        </p:nvCxnSpPr>
        <p:spPr>
          <a:xfrm flipV="1">
            <a:off x="3240396" y="5187315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9F9C233E-1427-5086-C40B-B124662B957B}"/>
              </a:ext>
            </a:extLst>
          </p:cNvPr>
          <p:cNvSpPr txBox="1"/>
          <p:nvPr/>
        </p:nvSpPr>
        <p:spPr>
          <a:xfrm>
            <a:off x="1322062" y="4740475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2E68A9"/>
                </a:solidFill>
              </a:rPr>
              <a:t>VRM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0C8A617-A1B0-9EDE-B0AC-6B71EE2B9B20}"/>
              </a:ext>
            </a:extLst>
          </p:cNvPr>
          <p:cNvSpPr txBox="1"/>
          <p:nvPr/>
        </p:nvSpPr>
        <p:spPr>
          <a:xfrm>
            <a:off x="4520781" y="1868179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PDN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B8E5EEE-F91A-EDF1-8DED-D26E0D3210F5}"/>
              </a:ext>
            </a:extLst>
          </p:cNvPr>
          <p:cNvSpPr/>
          <p:nvPr/>
        </p:nvSpPr>
        <p:spPr>
          <a:xfrm>
            <a:off x="4326255" y="1651635"/>
            <a:ext cx="3554730" cy="26003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Printed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Circuit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Board (PCB)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Layout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0C0D96F-EF9A-1A08-FDD6-48E5A6EEE4DF}"/>
              </a:ext>
            </a:extLst>
          </p:cNvPr>
          <p:cNvGrpSpPr/>
          <p:nvPr/>
        </p:nvGrpSpPr>
        <p:grpSpPr>
          <a:xfrm>
            <a:off x="10146154" y="2587492"/>
            <a:ext cx="861774" cy="1238251"/>
            <a:chOff x="4078842" y="2057400"/>
            <a:chExt cx="861774" cy="123825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6CA81EB-EB36-ECF9-4094-36D2E5D40F35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0501A5-DCA3-F93E-A196-0D0D5BBE06CB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48D742E3-CFE1-924D-1A8B-38272F059B5B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2AF2541F-8F12-C408-E907-D060EFA7FEFF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52F6E74-AFA4-A539-FA8C-58160D529E02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pic>
        <p:nvPicPr>
          <p:cNvPr id="64" name="Picture 63">
            <a:extLst>
              <a:ext uri="{FF2B5EF4-FFF2-40B4-BE49-F238E27FC236}">
                <a16:creationId xmlns:a16="http://schemas.microsoft.com/office/drawing/2014/main" id="{A6A0C24B-A116-AD1B-3075-137CEDA5B5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0645" y="4638675"/>
            <a:ext cx="659112" cy="547089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13B0016-DF77-3660-BFDA-2B364F9B2DC9}"/>
              </a:ext>
            </a:extLst>
          </p:cNvPr>
          <p:cNvCxnSpPr>
            <a:cxnSpLocks/>
          </p:cNvCxnSpPr>
          <p:nvPr/>
        </p:nvCxnSpPr>
        <p:spPr>
          <a:xfrm flipV="1">
            <a:off x="9200201" y="4385664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65">
            <a:extLst>
              <a:ext uri="{FF2B5EF4-FFF2-40B4-BE49-F238E27FC236}">
                <a16:creationId xmlns:a16="http://schemas.microsoft.com/office/drawing/2014/main" id="{3E9EC5FD-D25F-E022-269D-3686C56BB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654" y="4324345"/>
            <a:ext cx="659112" cy="547089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51B4C53-C84B-A47E-8C57-113C105B3DD3}"/>
              </a:ext>
            </a:extLst>
          </p:cNvPr>
          <p:cNvCxnSpPr>
            <a:cxnSpLocks/>
          </p:cNvCxnSpPr>
          <p:nvPr/>
        </p:nvCxnSpPr>
        <p:spPr>
          <a:xfrm flipV="1">
            <a:off x="11185210" y="4071334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A1DA06DB-1CCA-2DCD-AB28-C76E187582CE}"/>
              </a:ext>
            </a:extLst>
          </p:cNvPr>
          <p:cNvSpPr/>
          <p:nvPr/>
        </p:nvSpPr>
        <p:spPr>
          <a:xfrm>
            <a:off x="8115298" y="1440180"/>
            <a:ext cx="2183130" cy="29210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/>
              <a:t>Socket </a:t>
            </a:r>
          </a:p>
          <a:p>
            <a:pPr algn="ctr"/>
            <a:r>
              <a:rPr lang="en-US" sz="2600" b="1" dirty="0"/>
              <a:t>&amp;</a:t>
            </a:r>
          </a:p>
          <a:p>
            <a:pPr algn="ctr"/>
            <a:r>
              <a:rPr lang="en-US" sz="2600" b="1" dirty="0"/>
              <a:t>Package  -</a:t>
            </a:r>
            <a:r>
              <a:rPr lang="en-US" sz="2600" b="1" i="1" dirty="0"/>
              <a:t>or-</a:t>
            </a:r>
            <a:r>
              <a:rPr lang="en-US" sz="2600" b="1" dirty="0"/>
              <a:t> </a:t>
            </a:r>
          </a:p>
          <a:p>
            <a:pPr algn="ctr"/>
            <a:r>
              <a:rPr lang="en-US" sz="2600" b="1" dirty="0"/>
              <a:t>Test</a:t>
            </a:r>
          </a:p>
          <a:p>
            <a:pPr algn="ctr"/>
            <a:r>
              <a:rPr lang="en-US" sz="2600" b="1" dirty="0"/>
              <a:t>Fixture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DF0FEED-CEA8-C94A-F55F-AFAD8852BEE0}"/>
              </a:ext>
            </a:extLst>
          </p:cNvPr>
          <p:cNvSpPr txBox="1"/>
          <p:nvPr/>
        </p:nvSpPr>
        <p:spPr>
          <a:xfrm>
            <a:off x="10532741" y="1217219"/>
            <a:ext cx="8947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V</a:t>
            </a:r>
            <a:r>
              <a:rPr lang="en-US" sz="3200" baseline="-25000" dirty="0" err="1"/>
              <a:t>Load</a:t>
            </a:r>
            <a:endParaRPr lang="en-US" sz="2400" baseline="-25000" dirty="0"/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C7D16AE0-BA5C-03CA-BDA6-040334F69096}"/>
              </a:ext>
            </a:extLst>
          </p:cNvPr>
          <p:cNvCxnSpPr>
            <a:cxnSpLocks/>
          </p:cNvCxnSpPr>
          <p:nvPr/>
        </p:nvCxnSpPr>
        <p:spPr>
          <a:xfrm flipH="1">
            <a:off x="10429875" y="1700534"/>
            <a:ext cx="211455" cy="87992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>
            <a:extLst>
              <a:ext uri="{FF2B5EF4-FFF2-40B4-BE49-F238E27FC236}">
                <a16:creationId xmlns:a16="http://schemas.microsoft.com/office/drawing/2014/main" id="{BA17169E-48E6-03DD-4403-FF8AE478B4F0}"/>
              </a:ext>
            </a:extLst>
          </p:cNvPr>
          <p:cNvSpPr/>
          <p:nvPr/>
        </p:nvSpPr>
        <p:spPr>
          <a:xfrm>
            <a:off x="10532741" y="1700534"/>
            <a:ext cx="1320169" cy="2343142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CPU/</a:t>
            </a:r>
          </a:p>
          <a:p>
            <a:pPr algn="ctr"/>
            <a:r>
              <a:rPr lang="en-US" sz="2000" dirty="0"/>
              <a:t>GPU/</a:t>
            </a:r>
          </a:p>
          <a:p>
            <a:pPr algn="ctr"/>
            <a:r>
              <a:rPr lang="en-US" sz="2000" dirty="0"/>
              <a:t>MCU/</a:t>
            </a:r>
          </a:p>
          <a:p>
            <a:pPr algn="ctr"/>
            <a:r>
              <a:rPr lang="en-US" sz="2000" dirty="0"/>
              <a:t>FPGA</a:t>
            </a:r>
          </a:p>
          <a:p>
            <a:pPr algn="ctr"/>
            <a:r>
              <a:rPr lang="en-US" sz="2400" b="1" dirty="0"/>
              <a:t>Load</a:t>
            </a:r>
            <a:endParaRPr lang="en-US" sz="3200" b="1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C581B0C4-9F3D-0988-0EBA-89866B60DCB3}"/>
              </a:ext>
            </a:extLst>
          </p:cNvPr>
          <p:cNvSpPr/>
          <p:nvPr/>
        </p:nvSpPr>
        <p:spPr>
          <a:xfrm>
            <a:off x="432962" y="2406015"/>
            <a:ext cx="1897380" cy="102298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Controller</a:t>
            </a: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3D2EF0EC-0911-491F-C803-2D470A609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796" y="3687726"/>
            <a:ext cx="659112" cy="547089"/>
          </a:xfrm>
          <a:prstGeom prst="rect">
            <a:avLst/>
          </a:prstGeom>
        </p:spPr>
      </p:pic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00553B3-CA67-36C4-90E2-8D6F1DBEA9B6}"/>
              </a:ext>
            </a:extLst>
          </p:cNvPr>
          <p:cNvCxnSpPr>
            <a:cxnSpLocks/>
          </p:cNvCxnSpPr>
          <p:nvPr/>
        </p:nvCxnSpPr>
        <p:spPr>
          <a:xfrm flipV="1">
            <a:off x="966352" y="3434715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611B271-680E-DBD5-7312-3D9E67F6CDEB}"/>
              </a:ext>
            </a:extLst>
          </p:cNvPr>
          <p:cNvSpPr txBox="1"/>
          <p:nvPr/>
        </p:nvSpPr>
        <p:spPr>
          <a:xfrm>
            <a:off x="4600572" y="1678526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PDN</a:t>
            </a:r>
          </a:p>
        </p:txBody>
      </p:sp>
    </p:spTree>
    <p:extLst>
      <p:ext uri="{BB962C8B-B14F-4D97-AF65-F5344CB8AC3E}">
        <p14:creationId xmlns:p14="http://schemas.microsoft.com/office/powerpoint/2010/main" val="1900895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>
            <a:extLst>
              <a:ext uri="{FF2B5EF4-FFF2-40B4-BE49-F238E27FC236}">
                <a16:creationId xmlns:a16="http://schemas.microsoft.com/office/drawing/2014/main" id="{B5B5D385-FCC1-20DB-5CAB-B053F7984659}"/>
              </a:ext>
            </a:extLst>
          </p:cNvPr>
          <p:cNvGrpSpPr/>
          <p:nvPr/>
        </p:nvGrpSpPr>
        <p:grpSpPr>
          <a:xfrm>
            <a:off x="2213780" y="2550431"/>
            <a:ext cx="861774" cy="1238251"/>
            <a:chOff x="4078842" y="2057400"/>
            <a:chExt cx="861774" cy="1238251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3143BAD-DF42-0BDD-A767-5CE84C63CB07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1CD9A304-118C-5C34-07E5-03C4754795FB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DB58E4D8-853D-1D2A-69D3-5498025A6D2F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3262EE83-EFC5-0EB3-DE53-AED8BA3202C8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94C9B1E3-0CA8-39BE-1C61-5F250473422E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118AE90-CBEA-6B45-4CEC-7309C21DED97}"/>
              </a:ext>
            </a:extLst>
          </p:cNvPr>
          <p:cNvGrpSpPr/>
          <p:nvPr/>
        </p:nvGrpSpPr>
        <p:grpSpPr>
          <a:xfrm>
            <a:off x="7728711" y="2550431"/>
            <a:ext cx="861774" cy="1238251"/>
            <a:chOff x="4078842" y="2057400"/>
            <a:chExt cx="861774" cy="1238251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D2AA94E-18F4-ABAE-D25E-9DAE09D0ED2E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F2DA99A8-DB9F-CC03-3FA5-0530AEE60152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233831A5-F02B-01C6-CDE7-4EFC070FA8EB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B31E74D7-6C30-DCC8-51AC-A60A8CD9D568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6598CAA-A3CD-7FB1-AA74-08A4B12AA476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C4757D13-725B-520D-8D64-CF09E9CAA5AC}"/>
              </a:ext>
            </a:extLst>
          </p:cNvPr>
          <p:cNvGrpSpPr/>
          <p:nvPr/>
        </p:nvGrpSpPr>
        <p:grpSpPr>
          <a:xfrm>
            <a:off x="3878817" y="2057400"/>
            <a:ext cx="861774" cy="1238251"/>
            <a:chOff x="4078842" y="2057400"/>
            <a:chExt cx="861774" cy="1238251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5B0A0A5-9BE9-43DB-CF05-0B2284975826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D33591F-000F-6777-A956-DFDEE2DB7E14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FC38321-2746-5CE1-EF02-67AD70695BE9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94B745C-BD21-5E38-D4D6-47E6B00D8F78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7D3BDE6-00DC-203D-DE8A-FA3F26BF0D7D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sp>
        <p:nvSpPr>
          <p:cNvPr id="81" name="Title 1">
            <a:extLst>
              <a:ext uri="{FF2B5EF4-FFF2-40B4-BE49-F238E27FC236}">
                <a16:creationId xmlns:a16="http://schemas.microsoft.com/office/drawing/2014/main" id="{42CC689C-3288-C975-01A8-6A5AA5FD3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705" y="222885"/>
            <a:ext cx="10515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The PDN problem </a:t>
            </a:r>
            <a:br>
              <a:rPr lang="en-US" dirty="0"/>
            </a:br>
            <a:r>
              <a:rPr lang="en-US" sz="2400" dirty="0"/>
              <a:t>from the Mother Board perspective.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31D115-1689-23A2-207C-4694E45A42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6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58F2BF-7D8C-A119-FAA7-D5BB2A11C26F}"/>
              </a:ext>
            </a:extLst>
          </p:cNvPr>
          <p:cNvSpPr/>
          <p:nvPr/>
        </p:nvSpPr>
        <p:spPr>
          <a:xfrm>
            <a:off x="4326255" y="4880610"/>
            <a:ext cx="4246245" cy="106870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Physical Output Capacitors </a:t>
            </a:r>
          </a:p>
          <a:p>
            <a:pPr algn="ctr"/>
            <a:r>
              <a:rPr lang="en-US" sz="2800" dirty="0"/>
              <a:t>mounted on the PCB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80111BF-DFFB-80F2-738F-AE2D77EF64B7}"/>
              </a:ext>
            </a:extLst>
          </p:cNvPr>
          <p:cNvCxnSpPr>
            <a:cxnSpLocks/>
          </p:cNvCxnSpPr>
          <p:nvPr/>
        </p:nvCxnSpPr>
        <p:spPr>
          <a:xfrm flipV="1">
            <a:off x="4912995" y="4251961"/>
            <a:ext cx="0" cy="6286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FB0BD7-3D3F-1A9B-B078-8E1F24DA10B5}"/>
              </a:ext>
            </a:extLst>
          </p:cNvPr>
          <p:cNvCxnSpPr>
            <a:cxnSpLocks/>
          </p:cNvCxnSpPr>
          <p:nvPr/>
        </p:nvCxnSpPr>
        <p:spPr>
          <a:xfrm flipV="1">
            <a:off x="5105400" y="4232911"/>
            <a:ext cx="0" cy="64769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DBC9152-05A5-CA16-195A-8C0C7AF615F0}"/>
              </a:ext>
            </a:extLst>
          </p:cNvPr>
          <p:cNvCxnSpPr>
            <a:cxnSpLocks/>
          </p:cNvCxnSpPr>
          <p:nvPr/>
        </p:nvCxnSpPr>
        <p:spPr>
          <a:xfrm flipV="1">
            <a:off x="5269230" y="4236721"/>
            <a:ext cx="0" cy="64388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4D0CBEC-AC59-E263-F959-3014F199EFB6}"/>
              </a:ext>
            </a:extLst>
          </p:cNvPr>
          <p:cNvCxnSpPr>
            <a:cxnSpLocks/>
          </p:cNvCxnSpPr>
          <p:nvPr/>
        </p:nvCxnSpPr>
        <p:spPr>
          <a:xfrm flipV="1">
            <a:off x="5438775" y="4251961"/>
            <a:ext cx="0" cy="6286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FED9845-911A-C880-ADFB-3E06F122C67F}"/>
              </a:ext>
            </a:extLst>
          </p:cNvPr>
          <p:cNvSpPr txBox="1"/>
          <p:nvPr/>
        </p:nvSpPr>
        <p:spPr>
          <a:xfrm rot="16200000">
            <a:off x="5446991" y="4083368"/>
            <a:ext cx="861774" cy="54292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4400" spc="-300" dirty="0"/>
              <a:t>…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542E7083-F06D-7002-FECC-7C5F8E7249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8370" y="6204230"/>
            <a:ext cx="659112" cy="54708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7887DCD-448B-DDA8-A26F-B979989D94DE}"/>
              </a:ext>
            </a:extLst>
          </p:cNvPr>
          <p:cNvCxnSpPr>
            <a:cxnSpLocks/>
          </p:cNvCxnSpPr>
          <p:nvPr/>
        </p:nvCxnSpPr>
        <p:spPr>
          <a:xfrm flipV="1">
            <a:off x="6337926" y="5951219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D9297EDD-F82D-BDF0-CC82-2580C4ACCD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2754" y="4234778"/>
            <a:ext cx="659112" cy="54708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A60BF60-7116-7BC4-04B7-BCF45600727D}"/>
              </a:ext>
            </a:extLst>
          </p:cNvPr>
          <p:cNvSpPr/>
          <p:nvPr/>
        </p:nvSpPr>
        <p:spPr>
          <a:xfrm>
            <a:off x="2606040" y="1829435"/>
            <a:ext cx="1405890" cy="335407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Power</a:t>
            </a:r>
          </a:p>
          <a:p>
            <a:pPr algn="ctr"/>
            <a:r>
              <a:rPr lang="en-US" sz="2800" dirty="0"/>
              <a:t>Stage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72FAB49E-E141-D0FA-56EA-6583FA6062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0840" y="5440326"/>
            <a:ext cx="659112" cy="547089"/>
          </a:xfrm>
          <a:prstGeom prst="rect">
            <a:avLst/>
          </a:prstGeom>
        </p:spPr>
      </p:pic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9EDD480-C6DC-EC8C-8234-C45159FD9A5E}"/>
              </a:ext>
            </a:extLst>
          </p:cNvPr>
          <p:cNvCxnSpPr>
            <a:cxnSpLocks/>
          </p:cNvCxnSpPr>
          <p:nvPr/>
        </p:nvCxnSpPr>
        <p:spPr>
          <a:xfrm flipV="1">
            <a:off x="3240396" y="5187315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9F9C233E-1427-5086-C40B-B124662B957B}"/>
              </a:ext>
            </a:extLst>
          </p:cNvPr>
          <p:cNvSpPr txBox="1"/>
          <p:nvPr/>
        </p:nvSpPr>
        <p:spPr>
          <a:xfrm>
            <a:off x="1322062" y="4740475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2E68A9"/>
                </a:solidFill>
              </a:rPr>
              <a:t>VRM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0C8A617-A1B0-9EDE-B0AC-6B71EE2B9B20}"/>
              </a:ext>
            </a:extLst>
          </p:cNvPr>
          <p:cNvSpPr txBox="1"/>
          <p:nvPr/>
        </p:nvSpPr>
        <p:spPr>
          <a:xfrm>
            <a:off x="4520781" y="1868179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PDN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B8E5EEE-F91A-EDF1-8DED-D26E0D3210F5}"/>
              </a:ext>
            </a:extLst>
          </p:cNvPr>
          <p:cNvSpPr/>
          <p:nvPr/>
        </p:nvSpPr>
        <p:spPr>
          <a:xfrm>
            <a:off x="4326255" y="1651635"/>
            <a:ext cx="3554730" cy="26003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Printed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Circuit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Board (PCB)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Layout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0C0D96F-EF9A-1A08-FDD6-48E5A6EEE4DF}"/>
              </a:ext>
            </a:extLst>
          </p:cNvPr>
          <p:cNvGrpSpPr/>
          <p:nvPr/>
        </p:nvGrpSpPr>
        <p:grpSpPr>
          <a:xfrm>
            <a:off x="10146154" y="2587492"/>
            <a:ext cx="861774" cy="1238251"/>
            <a:chOff x="4078842" y="2057400"/>
            <a:chExt cx="861774" cy="123825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6CA81EB-EB36-ECF9-4094-36D2E5D40F35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0501A5-DCA3-F93E-A196-0D0D5BBE06CB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48D742E3-CFE1-924D-1A8B-38272F059B5B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2AF2541F-8F12-C408-E907-D060EFA7FEFF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52F6E74-AFA4-A539-FA8C-58160D529E02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pic>
        <p:nvPicPr>
          <p:cNvPr id="64" name="Picture 63">
            <a:extLst>
              <a:ext uri="{FF2B5EF4-FFF2-40B4-BE49-F238E27FC236}">
                <a16:creationId xmlns:a16="http://schemas.microsoft.com/office/drawing/2014/main" id="{A6A0C24B-A116-AD1B-3075-137CEDA5B5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0645" y="4638675"/>
            <a:ext cx="659112" cy="547089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13B0016-DF77-3660-BFDA-2B364F9B2DC9}"/>
              </a:ext>
            </a:extLst>
          </p:cNvPr>
          <p:cNvCxnSpPr>
            <a:cxnSpLocks/>
          </p:cNvCxnSpPr>
          <p:nvPr/>
        </p:nvCxnSpPr>
        <p:spPr>
          <a:xfrm flipV="1">
            <a:off x="9200201" y="4385664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65">
            <a:extLst>
              <a:ext uri="{FF2B5EF4-FFF2-40B4-BE49-F238E27FC236}">
                <a16:creationId xmlns:a16="http://schemas.microsoft.com/office/drawing/2014/main" id="{3E9EC5FD-D25F-E022-269D-3686C56BB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654" y="4324345"/>
            <a:ext cx="659112" cy="547089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51B4C53-C84B-A47E-8C57-113C105B3DD3}"/>
              </a:ext>
            </a:extLst>
          </p:cNvPr>
          <p:cNvCxnSpPr>
            <a:cxnSpLocks/>
          </p:cNvCxnSpPr>
          <p:nvPr/>
        </p:nvCxnSpPr>
        <p:spPr>
          <a:xfrm flipV="1">
            <a:off x="11185210" y="4071334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A1DA06DB-1CCA-2DCD-AB28-C76E187582CE}"/>
              </a:ext>
            </a:extLst>
          </p:cNvPr>
          <p:cNvSpPr/>
          <p:nvPr/>
        </p:nvSpPr>
        <p:spPr>
          <a:xfrm>
            <a:off x="8115298" y="1440180"/>
            <a:ext cx="2183130" cy="29210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/>
              <a:t>Socket </a:t>
            </a:r>
          </a:p>
          <a:p>
            <a:pPr algn="ctr"/>
            <a:r>
              <a:rPr lang="en-US" sz="2600" b="1" dirty="0"/>
              <a:t>&amp;</a:t>
            </a:r>
          </a:p>
          <a:p>
            <a:pPr algn="ctr"/>
            <a:r>
              <a:rPr lang="en-US" sz="2600" b="1" dirty="0"/>
              <a:t>Package  -</a:t>
            </a:r>
            <a:r>
              <a:rPr lang="en-US" sz="2600" b="1" i="1" dirty="0"/>
              <a:t>or-</a:t>
            </a:r>
            <a:r>
              <a:rPr lang="en-US" sz="2600" b="1" dirty="0"/>
              <a:t> </a:t>
            </a:r>
          </a:p>
          <a:p>
            <a:pPr algn="ctr"/>
            <a:r>
              <a:rPr lang="en-US" sz="2600" b="1" dirty="0"/>
              <a:t>Test</a:t>
            </a:r>
          </a:p>
          <a:p>
            <a:pPr algn="ctr"/>
            <a:r>
              <a:rPr lang="en-US" sz="2600" b="1" dirty="0"/>
              <a:t>Fixture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DF0FEED-CEA8-C94A-F55F-AFAD8852BEE0}"/>
              </a:ext>
            </a:extLst>
          </p:cNvPr>
          <p:cNvSpPr txBox="1"/>
          <p:nvPr/>
        </p:nvSpPr>
        <p:spPr>
          <a:xfrm>
            <a:off x="10532741" y="1217219"/>
            <a:ext cx="8947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V</a:t>
            </a:r>
            <a:r>
              <a:rPr lang="en-US" sz="3200" baseline="-25000" dirty="0" err="1"/>
              <a:t>Load</a:t>
            </a:r>
            <a:endParaRPr lang="en-US" sz="2400" baseline="-25000" dirty="0"/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C7D16AE0-BA5C-03CA-BDA6-040334F69096}"/>
              </a:ext>
            </a:extLst>
          </p:cNvPr>
          <p:cNvCxnSpPr>
            <a:cxnSpLocks/>
          </p:cNvCxnSpPr>
          <p:nvPr/>
        </p:nvCxnSpPr>
        <p:spPr>
          <a:xfrm flipH="1">
            <a:off x="10429875" y="1700534"/>
            <a:ext cx="211455" cy="87992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>
            <a:extLst>
              <a:ext uri="{FF2B5EF4-FFF2-40B4-BE49-F238E27FC236}">
                <a16:creationId xmlns:a16="http://schemas.microsoft.com/office/drawing/2014/main" id="{BA17169E-48E6-03DD-4403-FF8AE478B4F0}"/>
              </a:ext>
            </a:extLst>
          </p:cNvPr>
          <p:cNvSpPr/>
          <p:nvPr/>
        </p:nvSpPr>
        <p:spPr>
          <a:xfrm>
            <a:off x="10532741" y="1700534"/>
            <a:ext cx="1320169" cy="2343142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CPU/</a:t>
            </a:r>
          </a:p>
          <a:p>
            <a:pPr algn="ctr"/>
            <a:r>
              <a:rPr lang="en-US" sz="2000" dirty="0"/>
              <a:t>GPU/</a:t>
            </a:r>
          </a:p>
          <a:p>
            <a:pPr algn="ctr"/>
            <a:r>
              <a:rPr lang="en-US" sz="2000" dirty="0"/>
              <a:t>MCU/</a:t>
            </a:r>
          </a:p>
          <a:p>
            <a:pPr algn="ctr"/>
            <a:r>
              <a:rPr lang="en-US" sz="2000" dirty="0"/>
              <a:t>FPGA</a:t>
            </a:r>
          </a:p>
          <a:p>
            <a:pPr algn="ctr"/>
            <a:r>
              <a:rPr lang="en-US" sz="2400" b="1" dirty="0"/>
              <a:t>Load</a:t>
            </a:r>
            <a:endParaRPr lang="en-US" sz="3200" b="1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C581B0C4-9F3D-0988-0EBA-89866B60DCB3}"/>
              </a:ext>
            </a:extLst>
          </p:cNvPr>
          <p:cNvSpPr/>
          <p:nvPr/>
        </p:nvSpPr>
        <p:spPr>
          <a:xfrm>
            <a:off x="432962" y="2406015"/>
            <a:ext cx="1897380" cy="102298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Controller</a:t>
            </a: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3D2EF0EC-0911-491F-C803-2D470A609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796" y="3687726"/>
            <a:ext cx="659112" cy="547089"/>
          </a:xfrm>
          <a:prstGeom prst="rect">
            <a:avLst/>
          </a:prstGeom>
        </p:spPr>
      </p:pic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00553B3-CA67-36C4-90E2-8D6F1DBEA9B6}"/>
              </a:ext>
            </a:extLst>
          </p:cNvPr>
          <p:cNvCxnSpPr>
            <a:cxnSpLocks/>
          </p:cNvCxnSpPr>
          <p:nvPr/>
        </p:nvCxnSpPr>
        <p:spPr>
          <a:xfrm flipV="1">
            <a:off x="966352" y="3434715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50C2FAF0-6494-675C-713B-438B1859135A}"/>
              </a:ext>
            </a:extLst>
          </p:cNvPr>
          <p:cNvGrpSpPr/>
          <p:nvPr/>
        </p:nvGrpSpPr>
        <p:grpSpPr>
          <a:xfrm>
            <a:off x="6525819" y="446384"/>
            <a:ext cx="5219571" cy="544971"/>
            <a:chOff x="6525819" y="446384"/>
            <a:chExt cx="5219571" cy="544971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F8558AE-A741-C3BE-1E6E-43955B8EA818}"/>
                </a:ext>
              </a:extLst>
            </p:cNvPr>
            <p:cNvCxnSpPr/>
            <p:nvPr/>
          </p:nvCxnSpPr>
          <p:spPr>
            <a:xfrm>
              <a:off x="8395326" y="956924"/>
              <a:ext cx="62865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F3D135D-AA3C-BA7A-FB49-08D83E8EDE2A}"/>
                </a:ext>
              </a:extLst>
            </p:cNvPr>
            <p:cNvCxnSpPr>
              <a:cxnSpLocks/>
            </p:cNvCxnSpPr>
            <p:nvPr/>
          </p:nvCxnSpPr>
          <p:spPr>
            <a:xfrm>
              <a:off x="9364971" y="446384"/>
              <a:ext cx="617229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B67C8328-EC32-566F-8C99-E27B63B225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23976" y="446384"/>
              <a:ext cx="377190" cy="51054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AF016B1-3BE8-9DB7-BCF5-A33B0570FAD0}"/>
                </a:ext>
              </a:extLst>
            </p:cNvPr>
            <p:cNvSpPr txBox="1"/>
            <p:nvPr/>
          </p:nvSpPr>
          <p:spPr>
            <a:xfrm>
              <a:off x="6525819" y="492009"/>
              <a:ext cx="17668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∆ iLoad ~ 1000 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C4ABE86-1E1E-53D7-87E3-F67A24B31ECD}"/>
                </a:ext>
              </a:extLst>
            </p:cNvPr>
            <p:cNvSpPr txBox="1"/>
            <p:nvPr/>
          </p:nvSpPr>
          <p:spPr>
            <a:xfrm>
              <a:off x="9722079" y="622023"/>
              <a:ext cx="20233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d iLoad/dt  ~ 1A/ns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29A3F40-0A40-40B8-0867-F01544913907}"/>
                </a:ext>
              </a:extLst>
            </p:cNvPr>
            <p:cNvCxnSpPr/>
            <p:nvPr/>
          </p:nvCxnSpPr>
          <p:spPr>
            <a:xfrm>
              <a:off x="8481061" y="710069"/>
              <a:ext cx="0" cy="22197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DD8353E-FB02-524E-C16F-5E300FE426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81061" y="446384"/>
              <a:ext cx="3810" cy="19613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or: Curved 23">
              <a:extLst>
                <a:ext uri="{FF2B5EF4-FFF2-40B4-BE49-F238E27FC236}">
                  <a16:creationId xmlns:a16="http://schemas.microsoft.com/office/drawing/2014/main" id="{66904673-7DE5-E595-4128-19CE1D78D8DA}"/>
                </a:ext>
              </a:extLst>
            </p:cNvPr>
            <p:cNvCxnSpPr/>
            <p:nvPr/>
          </p:nvCxnSpPr>
          <p:spPr>
            <a:xfrm>
              <a:off x="9343067" y="698104"/>
              <a:ext cx="348615" cy="125730"/>
            </a:xfrm>
            <a:prstGeom prst="curvedConnector3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2D6E5A37-CD85-9E9D-E634-6529CF986E78}"/>
              </a:ext>
            </a:extLst>
          </p:cNvPr>
          <p:cNvSpPr txBox="1"/>
          <p:nvPr/>
        </p:nvSpPr>
        <p:spPr>
          <a:xfrm>
            <a:off x="4600572" y="1678526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PDN</a:t>
            </a:r>
          </a:p>
        </p:txBody>
      </p:sp>
    </p:spTree>
    <p:extLst>
      <p:ext uri="{BB962C8B-B14F-4D97-AF65-F5344CB8AC3E}">
        <p14:creationId xmlns:p14="http://schemas.microsoft.com/office/powerpoint/2010/main" val="2770221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>
            <a:extLst>
              <a:ext uri="{FF2B5EF4-FFF2-40B4-BE49-F238E27FC236}">
                <a16:creationId xmlns:a16="http://schemas.microsoft.com/office/drawing/2014/main" id="{B5B5D385-FCC1-20DB-5CAB-B053F7984659}"/>
              </a:ext>
            </a:extLst>
          </p:cNvPr>
          <p:cNvGrpSpPr/>
          <p:nvPr/>
        </p:nvGrpSpPr>
        <p:grpSpPr>
          <a:xfrm>
            <a:off x="2213780" y="2550431"/>
            <a:ext cx="861774" cy="1238251"/>
            <a:chOff x="4078842" y="2057400"/>
            <a:chExt cx="861774" cy="1238251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3143BAD-DF42-0BDD-A767-5CE84C63CB07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1CD9A304-118C-5C34-07E5-03C4754795FB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DB58E4D8-853D-1D2A-69D3-5498025A6D2F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3262EE83-EFC5-0EB3-DE53-AED8BA3202C8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94C9B1E3-0CA8-39BE-1C61-5F250473422E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118AE90-CBEA-6B45-4CEC-7309C21DED97}"/>
              </a:ext>
            </a:extLst>
          </p:cNvPr>
          <p:cNvGrpSpPr/>
          <p:nvPr/>
        </p:nvGrpSpPr>
        <p:grpSpPr>
          <a:xfrm>
            <a:off x="7728711" y="2550431"/>
            <a:ext cx="861774" cy="1238251"/>
            <a:chOff x="4078842" y="2057400"/>
            <a:chExt cx="861774" cy="1238251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D2AA94E-18F4-ABAE-D25E-9DAE09D0ED2E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F2DA99A8-DB9F-CC03-3FA5-0530AEE60152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233831A5-F02B-01C6-CDE7-4EFC070FA8EB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B31E74D7-6C30-DCC8-51AC-A60A8CD9D568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6598CAA-A3CD-7FB1-AA74-08A4B12AA476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C4757D13-725B-520D-8D64-CF09E9CAA5AC}"/>
              </a:ext>
            </a:extLst>
          </p:cNvPr>
          <p:cNvGrpSpPr/>
          <p:nvPr/>
        </p:nvGrpSpPr>
        <p:grpSpPr>
          <a:xfrm>
            <a:off x="3878817" y="2057400"/>
            <a:ext cx="861774" cy="1238251"/>
            <a:chOff x="4078842" y="2057400"/>
            <a:chExt cx="861774" cy="1238251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5B0A0A5-9BE9-43DB-CF05-0B2284975826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D33591F-000F-6777-A956-DFDEE2DB7E14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FC38321-2746-5CE1-EF02-67AD70695BE9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94B745C-BD21-5E38-D4D6-47E6B00D8F78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7D3BDE6-00DC-203D-DE8A-FA3F26BF0D7D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sp>
        <p:nvSpPr>
          <p:cNvPr id="81" name="Title 1">
            <a:extLst>
              <a:ext uri="{FF2B5EF4-FFF2-40B4-BE49-F238E27FC236}">
                <a16:creationId xmlns:a16="http://schemas.microsoft.com/office/drawing/2014/main" id="{42CC689C-3288-C975-01A8-6A5AA5FD3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705" y="222885"/>
            <a:ext cx="10515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The PDN problem </a:t>
            </a:r>
            <a:br>
              <a:rPr lang="en-US" dirty="0"/>
            </a:br>
            <a:r>
              <a:rPr lang="en-US" sz="2400" dirty="0"/>
              <a:t>from the Mother Board perspective.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31D115-1689-23A2-207C-4694E45A42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7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58F2BF-7D8C-A119-FAA7-D5BB2A11C26F}"/>
              </a:ext>
            </a:extLst>
          </p:cNvPr>
          <p:cNvSpPr/>
          <p:nvPr/>
        </p:nvSpPr>
        <p:spPr>
          <a:xfrm>
            <a:off x="4326255" y="4880610"/>
            <a:ext cx="4246245" cy="106870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Physical Output Capacitors </a:t>
            </a:r>
          </a:p>
          <a:p>
            <a:pPr algn="ctr"/>
            <a:r>
              <a:rPr lang="en-US" sz="2800" dirty="0"/>
              <a:t>mounted on the PCB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80111BF-DFFB-80F2-738F-AE2D77EF64B7}"/>
              </a:ext>
            </a:extLst>
          </p:cNvPr>
          <p:cNvCxnSpPr>
            <a:cxnSpLocks/>
          </p:cNvCxnSpPr>
          <p:nvPr/>
        </p:nvCxnSpPr>
        <p:spPr>
          <a:xfrm flipV="1">
            <a:off x="4912995" y="4251961"/>
            <a:ext cx="0" cy="6286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FB0BD7-3D3F-1A9B-B078-8E1F24DA10B5}"/>
              </a:ext>
            </a:extLst>
          </p:cNvPr>
          <p:cNvCxnSpPr>
            <a:cxnSpLocks/>
          </p:cNvCxnSpPr>
          <p:nvPr/>
        </p:nvCxnSpPr>
        <p:spPr>
          <a:xfrm flipV="1">
            <a:off x="5105400" y="4232911"/>
            <a:ext cx="0" cy="64769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DBC9152-05A5-CA16-195A-8C0C7AF615F0}"/>
              </a:ext>
            </a:extLst>
          </p:cNvPr>
          <p:cNvCxnSpPr>
            <a:cxnSpLocks/>
          </p:cNvCxnSpPr>
          <p:nvPr/>
        </p:nvCxnSpPr>
        <p:spPr>
          <a:xfrm flipV="1">
            <a:off x="5269230" y="4236721"/>
            <a:ext cx="0" cy="64388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4D0CBEC-AC59-E263-F959-3014F199EFB6}"/>
              </a:ext>
            </a:extLst>
          </p:cNvPr>
          <p:cNvCxnSpPr>
            <a:cxnSpLocks/>
          </p:cNvCxnSpPr>
          <p:nvPr/>
        </p:nvCxnSpPr>
        <p:spPr>
          <a:xfrm flipV="1">
            <a:off x="5438775" y="4251961"/>
            <a:ext cx="0" cy="6286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FED9845-911A-C880-ADFB-3E06F122C67F}"/>
              </a:ext>
            </a:extLst>
          </p:cNvPr>
          <p:cNvSpPr txBox="1"/>
          <p:nvPr/>
        </p:nvSpPr>
        <p:spPr>
          <a:xfrm rot="16200000">
            <a:off x="5446991" y="4083368"/>
            <a:ext cx="861774" cy="54292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4400" spc="-300" dirty="0"/>
              <a:t>…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542E7083-F06D-7002-FECC-7C5F8E7249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8370" y="6204230"/>
            <a:ext cx="659112" cy="54708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7887DCD-448B-DDA8-A26F-B979989D94DE}"/>
              </a:ext>
            </a:extLst>
          </p:cNvPr>
          <p:cNvCxnSpPr>
            <a:cxnSpLocks/>
          </p:cNvCxnSpPr>
          <p:nvPr/>
        </p:nvCxnSpPr>
        <p:spPr>
          <a:xfrm flipV="1">
            <a:off x="6337926" y="5951219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D9297EDD-F82D-BDF0-CC82-2580C4ACCD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2754" y="4234778"/>
            <a:ext cx="659112" cy="54708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A60BF60-7116-7BC4-04B7-BCF45600727D}"/>
              </a:ext>
            </a:extLst>
          </p:cNvPr>
          <p:cNvSpPr/>
          <p:nvPr/>
        </p:nvSpPr>
        <p:spPr>
          <a:xfrm>
            <a:off x="2606040" y="1829435"/>
            <a:ext cx="1405890" cy="335407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Power</a:t>
            </a:r>
          </a:p>
          <a:p>
            <a:pPr algn="ctr"/>
            <a:r>
              <a:rPr lang="en-US" sz="2800" dirty="0"/>
              <a:t>Stage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72FAB49E-E141-D0FA-56EA-6583FA6062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0840" y="5440326"/>
            <a:ext cx="659112" cy="547089"/>
          </a:xfrm>
          <a:prstGeom prst="rect">
            <a:avLst/>
          </a:prstGeom>
        </p:spPr>
      </p:pic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9EDD480-C6DC-EC8C-8234-C45159FD9A5E}"/>
              </a:ext>
            </a:extLst>
          </p:cNvPr>
          <p:cNvCxnSpPr>
            <a:cxnSpLocks/>
          </p:cNvCxnSpPr>
          <p:nvPr/>
        </p:nvCxnSpPr>
        <p:spPr>
          <a:xfrm flipV="1">
            <a:off x="3240396" y="5187315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9F9C233E-1427-5086-C40B-B124662B957B}"/>
              </a:ext>
            </a:extLst>
          </p:cNvPr>
          <p:cNvSpPr txBox="1"/>
          <p:nvPr/>
        </p:nvSpPr>
        <p:spPr>
          <a:xfrm>
            <a:off x="1322062" y="4740475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2E68A9"/>
                </a:solidFill>
              </a:rPr>
              <a:t>VRM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0C8A617-A1B0-9EDE-B0AC-6B71EE2B9B20}"/>
              </a:ext>
            </a:extLst>
          </p:cNvPr>
          <p:cNvSpPr txBox="1"/>
          <p:nvPr/>
        </p:nvSpPr>
        <p:spPr>
          <a:xfrm>
            <a:off x="4520781" y="1868179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PDN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B8E5EEE-F91A-EDF1-8DED-D26E0D3210F5}"/>
              </a:ext>
            </a:extLst>
          </p:cNvPr>
          <p:cNvSpPr/>
          <p:nvPr/>
        </p:nvSpPr>
        <p:spPr>
          <a:xfrm>
            <a:off x="4326255" y="1651635"/>
            <a:ext cx="3554730" cy="26003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Printed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Circuit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Board (PCB)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Layout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0C0D96F-EF9A-1A08-FDD6-48E5A6EEE4DF}"/>
              </a:ext>
            </a:extLst>
          </p:cNvPr>
          <p:cNvGrpSpPr/>
          <p:nvPr/>
        </p:nvGrpSpPr>
        <p:grpSpPr>
          <a:xfrm>
            <a:off x="10146154" y="2587492"/>
            <a:ext cx="861774" cy="1238251"/>
            <a:chOff x="4078842" y="2057400"/>
            <a:chExt cx="861774" cy="123825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6CA81EB-EB36-ECF9-4094-36D2E5D40F35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0501A5-DCA3-F93E-A196-0D0D5BBE06CB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48D742E3-CFE1-924D-1A8B-38272F059B5B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2AF2541F-8F12-C408-E907-D060EFA7FEFF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52F6E74-AFA4-A539-FA8C-58160D529E02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pic>
        <p:nvPicPr>
          <p:cNvPr id="64" name="Picture 63">
            <a:extLst>
              <a:ext uri="{FF2B5EF4-FFF2-40B4-BE49-F238E27FC236}">
                <a16:creationId xmlns:a16="http://schemas.microsoft.com/office/drawing/2014/main" id="{A6A0C24B-A116-AD1B-3075-137CEDA5B5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0645" y="4638675"/>
            <a:ext cx="659112" cy="547089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13B0016-DF77-3660-BFDA-2B364F9B2DC9}"/>
              </a:ext>
            </a:extLst>
          </p:cNvPr>
          <p:cNvCxnSpPr>
            <a:cxnSpLocks/>
          </p:cNvCxnSpPr>
          <p:nvPr/>
        </p:nvCxnSpPr>
        <p:spPr>
          <a:xfrm flipV="1">
            <a:off x="9200201" y="4385664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65">
            <a:extLst>
              <a:ext uri="{FF2B5EF4-FFF2-40B4-BE49-F238E27FC236}">
                <a16:creationId xmlns:a16="http://schemas.microsoft.com/office/drawing/2014/main" id="{3E9EC5FD-D25F-E022-269D-3686C56BB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654" y="4324345"/>
            <a:ext cx="659112" cy="547089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51B4C53-C84B-A47E-8C57-113C105B3DD3}"/>
              </a:ext>
            </a:extLst>
          </p:cNvPr>
          <p:cNvCxnSpPr>
            <a:cxnSpLocks/>
          </p:cNvCxnSpPr>
          <p:nvPr/>
        </p:nvCxnSpPr>
        <p:spPr>
          <a:xfrm flipV="1">
            <a:off x="11185210" y="4071334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A1DA06DB-1CCA-2DCD-AB28-C76E187582CE}"/>
              </a:ext>
            </a:extLst>
          </p:cNvPr>
          <p:cNvSpPr/>
          <p:nvPr/>
        </p:nvSpPr>
        <p:spPr>
          <a:xfrm>
            <a:off x="8115298" y="1440180"/>
            <a:ext cx="2183130" cy="29210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/>
              <a:t>Socket </a:t>
            </a:r>
          </a:p>
          <a:p>
            <a:pPr algn="ctr"/>
            <a:r>
              <a:rPr lang="en-US" sz="2600" b="1" dirty="0"/>
              <a:t>&amp;</a:t>
            </a:r>
          </a:p>
          <a:p>
            <a:pPr algn="ctr"/>
            <a:r>
              <a:rPr lang="en-US" sz="2600" b="1" dirty="0"/>
              <a:t>Package  -</a:t>
            </a:r>
            <a:r>
              <a:rPr lang="en-US" sz="2600" b="1" i="1" dirty="0"/>
              <a:t>or-</a:t>
            </a:r>
            <a:r>
              <a:rPr lang="en-US" sz="2600" b="1" dirty="0"/>
              <a:t> </a:t>
            </a:r>
          </a:p>
          <a:p>
            <a:pPr algn="ctr"/>
            <a:r>
              <a:rPr lang="en-US" sz="2600" b="1" dirty="0"/>
              <a:t>Test</a:t>
            </a:r>
          </a:p>
          <a:p>
            <a:pPr algn="ctr"/>
            <a:r>
              <a:rPr lang="en-US" sz="2600" b="1" dirty="0"/>
              <a:t>Fixture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DF0FEED-CEA8-C94A-F55F-AFAD8852BEE0}"/>
              </a:ext>
            </a:extLst>
          </p:cNvPr>
          <p:cNvSpPr txBox="1"/>
          <p:nvPr/>
        </p:nvSpPr>
        <p:spPr>
          <a:xfrm>
            <a:off x="10532741" y="1217219"/>
            <a:ext cx="8947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V</a:t>
            </a:r>
            <a:r>
              <a:rPr lang="en-US" sz="3200" baseline="-25000" dirty="0" err="1"/>
              <a:t>Load</a:t>
            </a:r>
            <a:endParaRPr lang="en-US" sz="2400" baseline="-25000" dirty="0"/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C7D16AE0-BA5C-03CA-BDA6-040334F69096}"/>
              </a:ext>
            </a:extLst>
          </p:cNvPr>
          <p:cNvCxnSpPr>
            <a:cxnSpLocks/>
          </p:cNvCxnSpPr>
          <p:nvPr/>
        </p:nvCxnSpPr>
        <p:spPr>
          <a:xfrm flipH="1">
            <a:off x="10429875" y="1700534"/>
            <a:ext cx="211455" cy="87992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>
            <a:extLst>
              <a:ext uri="{FF2B5EF4-FFF2-40B4-BE49-F238E27FC236}">
                <a16:creationId xmlns:a16="http://schemas.microsoft.com/office/drawing/2014/main" id="{BA17169E-48E6-03DD-4403-FF8AE478B4F0}"/>
              </a:ext>
            </a:extLst>
          </p:cNvPr>
          <p:cNvSpPr/>
          <p:nvPr/>
        </p:nvSpPr>
        <p:spPr>
          <a:xfrm>
            <a:off x="10532741" y="1700534"/>
            <a:ext cx="1320169" cy="2343142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CPU/</a:t>
            </a:r>
          </a:p>
          <a:p>
            <a:pPr algn="ctr"/>
            <a:r>
              <a:rPr lang="en-US" sz="2000" dirty="0"/>
              <a:t>GPU/</a:t>
            </a:r>
          </a:p>
          <a:p>
            <a:pPr algn="ctr"/>
            <a:r>
              <a:rPr lang="en-US" sz="2000" dirty="0"/>
              <a:t>MCU/</a:t>
            </a:r>
          </a:p>
          <a:p>
            <a:pPr algn="ctr"/>
            <a:r>
              <a:rPr lang="en-US" sz="2000" dirty="0"/>
              <a:t>FPGA</a:t>
            </a:r>
          </a:p>
          <a:p>
            <a:pPr algn="ctr"/>
            <a:r>
              <a:rPr lang="en-US" sz="2400" b="1" dirty="0"/>
              <a:t>Load</a:t>
            </a:r>
            <a:endParaRPr lang="en-US" sz="3200" b="1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C581B0C4-9F3D-0988-0EBA-89866B60DCB3}"/>
              </a:ext>
            </a:extLst>
          </p:cNvPr>
          <p:cNvSpPr/>
          <p:nvPr/>
        </p:nvSpPr>
        <p:spPr>
          <a:xfrm>
            <a:off x="432962" y="2406015"/>
            <a:ext cx="1897380" cy="102298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Controller</a:t>
            </a: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3D2EF0EC-0911-491F-C803-2D470A609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796" y="3687726"/>
            <a:ext cx="659112" cy="547089"/>
          </a:xfrm>
          <a:prstGeom prst="rect">
            <a:avLst/>
          </a:prstGeom>
        </p:spPr>
      </p:pic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00553B3-CA67-36C4-90E2-8D6F1DBEA9B6}"/>
              </a:ext>
            </a:extLst>
          </p:cNvPr>
          <p:cNvCxnSpPr>
            <a:cxnSpLocks/>
          </p:cNvCxnSpPr>
          <p:nvPr/>
        </p:nvCxnSpPr>
        <p:spPr>
          <a:xfrm flipV="1">
            <a:off x="966352" y="3434715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50C2FAF0-6494-675C-713B-438B1859135A}"/>
              </a:ext>
            </a:extLst>
          </p:cNvPr>
          <p:cNvGrpSpPr/>
          <p:nvPr/>
        </p:nvGrpSpPr>
        <p:grpSpPr>
          <a:xfrm>
            <a:off x="6525819" y="446384"/>
            <a:ext cx="5219571" cy="544971"/>
            <a:chOff x="6525819" y="446384"/>
            <a:chExt cx="5219571" cy="544971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F8558AE-A741-C3BE-1E6E-43955B8EA818}"/>
                </a:ext>
              </a:extLst>
            </p:cNvPr>
            <p:cNvCxnSpPr/>
            <p:nvPr/>
          </p:nvCxnSpPr>
          <p:spPr>
            <a:xfrm>
              <a:off x="8395326" y="956924"/>
              <a:ext cx="62865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F3D135D-AA3C-BA7A-FB49-08D83E8EDE2A}"/>
                </a:ext>
              </a:extLst>
            </p:cNvPr>
            <p:cNvCxnSpPr>
              <a:cxnSpLocks/>
            </p:cNvCxnSpPr>
            <p:nvPr/>
          </p:nvCxnSpPr>
          <p:spPr>
            <a:xfrm>
              <a:off x="9364971" y="446384"/>
              <a:ext cx="617229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B67C8328-EC32-566F-8C99-E27B63B225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23976" y="446384"/>
              <a:ext cx="377190" cy="51054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AF016B1-3BE8-9DB7-BCF5-A33B0570FAD0}"/>
                </a:ext>
              </a:extLst>
            </p:cNvPr>
            <p:cNvSpPr txBox="1"/>
            <p:nvPr/>
          </p:nvSpPr>
          <p:spPr>
            <a:xfrm>
              <a:off x="6525819" y="492009"/>
              <a:ext cx="17668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∆ iLoad ~ 1000 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C4ABE86-1E1E-53D7-87E3-F67A24B31ECD}"/>
                </a:ext>
              </a:extLst>
            </p:cNvPr>
            <p:cNvSpPr txBox="1"/>
            <p:nvPr/>
          </p:nvSpPr>
          <p:spPr>
            <a:xfrm>
              <a:off x="9722079" y="622023"/>
              <a:ext cx="20233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d iLoad/dt  ~ 1A/ns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29A3F40-0A40-40B8-0867-F01544913907}"/>
                </a:ext>
              </a:extLst>
            </p:cNvPr>
            <p:cNvCxnSpPr/>
            <p:nvPr/>
          </p:nvCxnSpPr>
          <p:spPr>
            <a:xfrm>
              <a:off x="8481061" y="710069"/>
              <a:ext cx="0" cy="22197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DD8353E-FB02-524E-C16F-5E300FE426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81061" y="446384"/>
              <a:ext cx="3810" cy="19613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or: Curved 23">
              <a:extLst>
                <a:ext uri="{FF2B5EF4-FFF2-40B4-BE49-F238E27FC236}">
                  <a16:creationId xmlns:a16="http://schemas.microsoft.com/office/drawing/2014/main" id="{66904673-7DE5-E595-4128-19CE1D78D8DA}"/>
                </a:ext>
              </a:extLst>
            </p:cNvPr>
            <p:cNvCxnSpPr/>
            <p:nvPr/>
          </p:nvCxnSpPr>
          <p:spPr>
            <a:xfrm>
              <a:off x="9343067" y="698104"/>
              <a:ext cx="348615" cy="125730"/>
            </a:xfrm>
            <a:prstGeom prst="curvedConnector3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D6A8732-04E0-4AEA-3B98-A3C37EFFDAF1}"/>
              </a:ext>
            </a:extLst>
          </p:cNvPr>
          <p:cNvCxnSpPr>
            <a:cxnSpLocks/>
          </p:cNvCxnSpPr>
          <p:nvPr/>
        </p:nvCxnSpPr>
        <p:spPr>
          <a:xfrm flipV="1">
            <a:off x="1714694" y="1365885"/>
            <a:ext cx="0" cy="12858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72C2702-EF53-389B-1545-CEBC62CD5DB5}"/>
              </a:ext>
            </a:extLst>
          </p:cNvPr>
          <p:cNvCxnSpPr/>
          <p:nvPr/>
        </p:nvCxnSpPr>
        <p:spPr>
          <a:xfrm>
            <a:off x="6990080" y="1349693"/>
            <a:ext cx="0" cy="30194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6C05BEB-2C1E-8FCD-5952-92D88B180B0E}"/>
              </a:ext>
            </a:extLst>
          </p:cNvPr>
          <p:cNvSpPr txBox="1"/>
          <p:nvPr/>
        </p:nvSpPr>
        <p:spPr>
          <a:xfrm>
            <a:off x="7109460" y="1103794"/>
            <a:ext cx="1140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2E68A9"/>
                </a:solidFill>
              </a:rPr>
              <a:t>V</a:t>
            </a:r>
            <a:r>
              <a:rPr lang="en-US" sz="3200" b="1" baseline="-25000" dirty="0">
                <a:solidFill>
                  <a:srgbClr val="2E68A9"/>
                </a:solidFill>
              </a:rPr>
              <a:t>OSENP</a:t>
            </a:r>
            <a:endParaRPr lang="en-US" sz="2400" b="1" baseline="-25000" dirty="0">
              <a:solidFill>
                <a:srgbClr val="2E68A9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3FD2815-270D-6AD7-4A78-FF310FE29D54}"/>
              </a:ext>
            </a:extLst>
          </p:cNvPr>
          <p:cNvCxnSpPr>
            <a:cxnSpLocks/>
          </p:cNvCxnSpPr>
          <p:nvPr/>
        </p:nvCxnSpPr>
        <p:spPr>
          <a:xfrm flipV="1">
            <a:off x="1714694" y="1365885"/>
            <a:ext cx="5275386" cy="2892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B974E63A-9AB4-863D-D507-050CF435B8D4}"/>
              </a:ext>
            </a:extLst>
          </p:cNvPr>
          <p:cNvSpPr txBox="1"/>
          <p:nvPr/>
        </p:nvSpPr>
        <p:spPr>
          <a:xfrm>
            <a:off x="4600572" y="1678526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PDN</a:t>
            </a:r>
          </a:p>
        </p:txBody>
      </p:sp>
    </p:spTree>
    <p:extLst>
      <p:ext uri="{BB962C8B-B14F-4D97-AF65-F5344CB8AC3E}">
        <p14:creationId xmlns:p14="http://schemas.microsoft.com/office/powerpoint/2010/main" val="4039206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>
            <a:extLst>
              <a:ext uri="{FF2B5EF4-FFF2-40B4-BE49-F238E27FC236}">
                <a16:creationId xmlns:a16="http://schemas.microsoft.com/office/drawing/2014/main" id="{B5B5D385-FCC1-20DB-5CAB-B053F7984659}"/>
              </a:ext>
            </a:extLst>
          </p:cNvPr>
          <p:cNvGrpSpPr/>
          <p:nvPr/>
        </p:nvGrpSpPr>
        <p:grpSpPr>
          <a:xfrm>
            <a:off x="2213780" y="2550431"/>
            <a:ext cx="861774" cy="1238251"/>
            <a:chOff x="4078842" y="2057400"/>
            <a:chExt cx="861774" cy="1238251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3143BAD-DF42-0BDD-A767-5CE84C63CB07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1CD9A304-118C-5C34-07E5-03C4754795FB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DB58E4D8-853D-1D2A-69D3-5498025A6D2F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3262EE83-EFC5-0EB3-DE53-AED8BA3202C8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94C9B1E3-0CA8-39BE-1C61-5F250473422E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118AE90-CBEA-6B45-4CEC-7309C21DED97}"/>
              </a:ext>
            </a:extLst>
          </p:cNvPr>
          <p:cNvGrpSpPr/>
          <p:nvPr/>
        </p:nvGrpSpPr>
        <p:grpSpPr>
          <a:xfrm>
            <a:off x="7728711" y="2550431"/>
            <a:ext cx="861774" cy="1238251"/>
            <a:chOff x="4078842" y="2057400"/>
            <a:chExt cx="861774" cy="1238251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D2AA94E-18F4-ABAE-D25E-9DAE09D0ED2E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F2DA99A8-DB9F-CC03-3FA5-0530AEE60152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233831A5-F02B-01C6-CDE7-4EFC070FA8EB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B31E74D7-6C30-DCC8-51AC-A60A8CD9D568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6598CAA-A3CD-7FB1-AA74-08A4B12AA476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C4757D13-725B-520D-8D64-CF09E9CAA5AC}"/>
              </a:ext>
            </a:extLst>
          </p:cNvPr>
          <p:cNvGrpSpPr/>
          <p:nvPr/>
        </p:nvGrpSpPr>
        <p:grpSpPr>
          <a:xfrm>
            <a:off x="3878817" y="2057400"/>
            <a:ext cx="861774" cy="1238251"/>
            <a:chOff x="4078842" y="2057400"/>
            <a:chExt cx="861774" cy="1238251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5B0A0A5-9BE9-43DB-CF05-0B2284975826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D33591F-000F-6777-A956-DFDEE2DB7E14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FC38321-2746-5CE1-EF02-67AD70695BE9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94B745C-BD21-5E38-D4D6-47E6B00D8F78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7D3BDE6-00DC-203D-DE8A-FA3F26BF0D7D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sp>
        <p:nvSpPr>
          <p:cNvPr id="81" name="Title 1">
            <a:extLst>
              <a:ext uri="{FF2B5EF4-FFF2-40B4-BE49-F238E27FC236}">
                <a16:creationId xmlns:a16="http://schemas.microsoft.com/office/drawing/2014/main" id="{42CC689C-3288-C975-01A8-6A5AA5FD3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705" y="222885"/>
            <a:ext cx="10515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The PDN problem </a:t>
            </a:r>
            <a:br>
              <a:rPr lang="en-US" dirty="0"/>
            </a:br>
            <a:r>
              <a:rPr lang="en-US" sz="2400" dirty="0"/>
              <a:t>from the Mother Board perspective.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31D115-1689-23A2-207C-4694E45A42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8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58F2BF-7D8C-A119-FAA7-D5BB2A11C26F}"/>
              </a:ext>
            </a:extLst>
          </p:cNvPr>
          <p:cNvSpPr/>
          <p:nvPr/>
        </p:nvSpPr>
        <p:spPr>
          <a:xfrm>
            <a:off x="4326255" y="4880610"/>
            <a:ext cx="4246245" cy="106870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Physical Output Capacitors </a:t>
            </a:r>
          </a:p>
          <a:p>
            <a:pPr algn="ctr"/>
            <a:r>
              <a:rPr lang="en-US" sz="2800" dirty="0"/>
              <a:t>mounted on the PCB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80111BF-DFFB-80F2-738F-AE2D77EF64B7}"/>
              </a:ext>
            </a:extLst>
          </p:cNvPr>
          <p:cNvCxnSpPr>
            <a:cxnSpLocks/>
          </p:cNvCxnSpPr>
          <p:nvPr/>
        </p:nvCxnSpPr>
        <p:spPr>
          <a:xfrm flipV="1">
            <a:off x="4912995" y="4251961"/>
            <a:ext cx="0" cy="6286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FB0BD7-3D3F-1A9B-B078-8E1F24DA10B5}"/>
              </a:ext>
            </a:extLst>
          </p:cNvPr>
          <p:cNvCxnSpPr>
            <a:cxnSpLocks/>
          </p:cNvCxnSpPr>
          <p:nvPr/>
        </p:nvCxnSpPr>
        <p:spPr>
          <a:xfrm flipV="1">
            <a:off x="5105400" y="4232911"/>
            <a:ext cx="0" cy="64769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DBC9152-05A5-CA16-195A-8C0C7AF615F0}"/>
              </a:ext>
            </a:extLst>
          </p:cNvPr>
          <p:cNvCxnSpPr>
            <a:cxnSpLocks/>
          </p:cNvCxnSpPr>
          <p:nvPr/>
        </p:nvCxnSpPr>
        <p:spPr>
          <a:xfrm flipV="1">
            <a:off x="5269230" y="4236721"/>
            <a:ext cx="0" cy="64388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4D0CBEC-AC59-E263-F959-3014F199EFB6}"/>
              </a:ext>
            </a:extLst>
          </p:cNvPr>
          <p:cNvCxnSpPr>
            <a:cxnSpLocks/>
          </p:cNvCxnSpPr>
          <p:nvPr/>
        </p:nvCxnSpPr>
        <p:spPr>
          <a:xfrm flipV="1">
            <a:off x="5438775" y="4251961"/>
            <a:ext cx="0" cy="6286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FED9845-911A-C880-ADFB-3E06F122C67F}"/>
              </a:ext>
            </a:extLst>
          </p:cNvPr>
          <p:cNvSpPr txBox="1"/>
          <p:nvPr/>
        </p:nvSpPr>
        <p:spPr>
          <a:xfrm rot="16200000">
            <a:off x="5446991" y="4083368"/>
            <a:ext cx="861774" cy="54292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4400" spc="-300" dirty="0"/>
              <a:t>…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542E7083-F06D-7002-FECC-7C5F8E7249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8370" y="6204230"/>
            <a:ext cx="659112" cy="54708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7887DCD-448B-DDA8-A26F-B979989D94DE}"/>
              </a:ext>
            </a:extLst>
          </p:cNvPr>
          <p:cNvCxnSpPr>
            <a:cxnSpLocks/>
          </p:cNvCxnSpPr>
          <p:nvPr/>
        </p:nvCxnSpPr>
        <p:spPr>
          <a:xfrm flipV="1">
            <a:off x="6337926" y="5951219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D9297EDD-F82D-BDF0-CC82-2580C4ACCD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2754" y="4234778"/>
            <a:ext cx="659112" cy="54708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A60BF60-7116-7BC4-04B7-BCF45600727D}"/>
              </a:ext>
            </a:extLst>
          </p:cNvPr>
          <p:cNvSpPr/>
          <p:nvPr/>
        </p:nvSpPr>
        <p:spPr>
          <a:xfrm>
            <a:off x="2606040" y="1829435"/>
            <a:ext cx="1405890" cy="335407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Power</a:t>
            </a:r>
          </a:p>
          <a:p>
            <a:pPr algn="ctr"/>
            <a:r>
              <a:rPr lang="en-US" sz="2800" dirty="0"/>
              <a:t>Stage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72FAB49E-E141-D0FA-56EA-6583FA6062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0840" y="5440326"/>
            <a:ext cx="659112" cy="547089"/>
          </a:xfrm>
          <a:prstGeom prst="rect">
            <a:avLst/>
          </a:prstGeom>
        </p:spPr>
      </p:pic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9EDD480-C6DC-EC8C-8234-C45159FD9A5E}"/>
              </a:ext>
            </a:extLst>
          </p:cNvPr>
          <p:cNvCxnSpPr>
            <a:cxnSpLocks/>
          </p:cNvCxnSpPr>
          <p:nvPr/>
        </p:nvCxnSpPr>
        <p:spPr>
          <a:xfrm flipV="1">
            <a:off x="3240396" y="5187315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9F9C233E-1427-5086-C40B-B124662B957B}"/>
              </a:ext>
            </a:extLst>
          </p:cNvPr>
          <p:cNvSpPr txBox="1"/>
          <p:nvPr/>
        </p:nvSpPr>
        <p:spPr>
          <a:xfrm>
            <a:off x="1322062" y="4740475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2E68A9"/>
                </a:solidFill>
              </a:rPr>
              <a:t>VRM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0C8A617-A1B0-9EDE-B0AC-6B71EE2B9B20}"/>
              </a:ext>
            </a:extLst>
          </p:cNvPr>
          <p:cNvSpPr txBox="1"/>
          <p:nvPr/>
        </p:nvSpPr>
        <p:spPr>
          <a:xfrm>
            <a:off x="4520781" y="1868179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PDN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B8E5EEE-F91A-EDF1-8DED-D26E0D3210F5}"/>
              </a:ext>
            </a:extLst>
          </p:cNvPr>
          <p:cNvSpPr/>
          <p:nvPr/>
        </p:nvSpPr>
        <p:spPr>
          <a:xfrm>
            <a:off x="4326255" y="1651635"/>
            <a:ext cx="3554730" cy="26003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Printed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Circuit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Board (PCB)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Layout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0C0D96F-EF9A-1A08-FDD6-48E5A6EEE4DF}"/>
              </a:ext>
            </a:extLst>
          </p:cNvPr>
          <p:cNvGrpSpPr/>
          <p:nvPr/>
        </p:nvGrpSpPr>
        <p:grpSpPr>
          <a:xfrm>
            <a:off x="10146154" y="2587492"/>
            <a:ext cx="861774" cy="1238251"/>
            <a:chOff x="4078842" y="2057400"/>
            <a:chExt cx="861774" cy="123825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6CA81EB-EB36-ECF9-4094-36D2E5D40F35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0501A5-DCA3-F93E-A196-0D0D5BBE06CB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48D742E3-CFE1-924D-1A8B-38272F059B5B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2AF2541F-8F12-C408-E907-D060EFA7FEFF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52F6E74-AFA4-A539-FA8C-58160D529E02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pic>
        <p:nvPicPr>
          <p:cNvPr id="64" name="Picture 63">
            <a:extLst>
              <a:ext uri="{FF2B5EF4-FFF2-40B4-BE49-F238E27FC236}">
                <a16:creationId xmlns:a16="http://schemas.microsoft.com/office/drawing/2014/main" id="{A6A0C24B-A116-AD1B-3075-137CEDA5B5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0645" y="4638675"/>
            <a:ext cx="659112" cy="547089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13B0016-DF77-3660-BFDA-2B364F9B2DC9}"/>
              </a:ext>
            </a:extLst>
          </p:cNvPr>
          <p:cNvCxnSpPr>
            <a:cxnSpLocks/>
          </p:cNvCxnSpPr>
          <p:nvPr/>
        </p:nvCxnSpPr>
        <p:spPr>
          <a:xfrm flipV="1">
            <a:off x="9200201" y="4385664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65">
            <a:extLst>
              <a:ext uri="{FF2B5EF4-FFF2-40B4-BE49-F238E27FC236}">
                <a16:creationId xmlns:a16="http://schemas.microsoft.com/office/drawing/2014/main" id="{3E9EC5FD-D25F-E022-269D-3686C56BB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654" y="4324345"/>
            <a:ext cx="659112" cy="547089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51B4C53-C84B-A47E-8C57-113C105B3DD3}"/>
              </a:ext>
            </a:extLst>
          </p:cNvPr>
          <p:cNvCxnSpPr>
            <a:cxnSpLocks/>
          </p:cNvCxnSpPr>
          <p:nvPr/>
        </p:nvCxnSpPr>
        <p:spPr>
          <a:xfrm flipV="1">
            <a:off x="11185210" y="4071334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0DF0FEED-CEA8-C94A-F55F-AFAD8852BEE0}"/>
              </a:ext>
            </a:extLst>
          </p:cNvPr>
          <p:cNvSpPr txBox="1"/>
          <p:nvPr/>
        </p:nvSpPr>
        <p:spPr>
          <a:xfrm>
            <a:off x="10532741" y="1217219"/>
            <a:ext cx="8947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V</a:t>
            </a:r>
            <a:r>
              <a:rPr lang="en-US" sz="3200" baseline="-25000" dirty="0" err="1"/>
              <a:t>Load</a:t>
            </a:r>
            <a:endParaRPr lang="en-US" sz="2400" baseline="-25000" dirty="0"/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C7D16AE0-BA5C-03CA-BDA6-040334F69096}"/>
              </a:ext>
            </a:extLst>
          </p:cNvPr>
          <p:cNvCxnSpPr>
            <a:cxnSpLocks/>
          </p:cNvCxnSpPr>
          <p:nvPr/>
        </p:nvCxnSpPr>
        <p:spPr>
          <a:xfrm flipH="1">
            <a:off x="10429875" y="1700534"/>
            <a:ext cx="211455" cy="87992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>
            <a:extLst>
              <a:ext uri="{FF2B5EF4-FFF2-40B4-BE49-F238E27FC236}">
                <a16:creationId xmlns:a16="http://schemas.microsoft.com/office/drawing/2014/main" id="{C581B0C4-9F3D-0988-0EBA-89866B60DCB3}"/>
              </a:ext>
            </a:extLst>
          </p:cNvPr>
          <p:cNvSpPr/>
          <p:nvPr/>
        </p:nvSpPr>
        <p:spPr>
          <a:xfrm>
            <a:off x="432962" y="2406015"/>
            <a:ext cx="1897380" cy="102298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Controller</a:t>
            </a: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3D2EF0EC-0911-491F-C803-2D470A609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796" y="3687726"/>
            <a:ext cx="659112" cy="547089"/>
          </a:xfrm>
          <a:prstGeom prst="rect">
            <a:avLst/>
          </a:prstGeom>
        </p:spPr>
      </p:pic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00553B3-CA67-36C4-90E2-8D6F1DBEA9B6}"/>
              </a:ext>
            </a:extLst>
          </p:cNvPr>
          <p:cNvCxnSpPr>
            <a:cxnSpLocks/>
          </p:cNvCxnSpPr>
          <p:nvPr/>
        </p:nvCxnSpPr>
        <p:spPr>
          <a:xfrm flipV="1">
            <a:off x="966352" y="3434715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50C2FAF0-6494-675C-713B-438B1859135A}"/>
              </a:ext>
            </a:extLst>
          </p:cNvPr>
          <p:cNvGrpSpPr/>
          <p:nvPr/>
        </p:nvGrpSpPr>
        <p:grpSpPr>
          <a:xfrm>
            <a:off x="6525819" y="446384"/>
            <a:ext cx="5219571" cy="544971"/>
            <a:chOff x="6525819" y="446384"/>
            <a:chExt cx="5219571" cy="544971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F8558AE-A741-C3BE-1E6E-43955B8EA818}"/>
                </a:ext>
              </a:extLst>
            </p:cNvPr>
            <p:cNvCxnSpPr/>
            <p:nvPr/>
          </p:nvCxnSpPr>
          <p:spPr>
            <a:xfrm>
              <a:off x="8395326" y="956924"/>
              <a:ext cx="62865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F3D135D-AA3C-BA7A-FB49-08D83E8EDE2A}"/>
                </a:ext>
              </a:extLst>
            </p:cNvPr>
            <p:cNvCxnSpPr>
              <a:cxnSpLocks/>
            </p:cNvCxnSpPr>
            <p:nvPr/>
          </p:nvCxnSpPr>
          <p:spPr>
            <a:xfrm>
              <a:off x="9364971" y="446384"/>
              <a:ext cx="617229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B67C8328-EC32-566F-8C99-E27B63B225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23976" y="446384"/>
              <a:ext cx="377190" cy="51054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AF016B1-3BE8-9DB7-BCF5-A33B0570FAD0}"/>
                </a:ext>
              </a:extLst>
            </p:cNvPr>
            <p:cNvSpPr txBox="1"/>
            <p:nvPr/>
          </p:nvSpPr>
          <p:spPr>
            <a:xfrm>
              <a:off x="6525819" y="492009"/>
              <a:ext cx="17668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∆ iLoad ~ 1000 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C4ABE86-1E1E-53D7-87E3-F67A24B31ECD}"/>
                </a:ext>
              </a:extLst>
            </p:cNvPr>
            <p:cNvSpPr txBox="1"/>
            <p:nvPr/>
          </p:nvSpPr>
          <p:spPr>
            <a:xfrm>
              <a:off x="9722079" y="622023"/>
              <a:ext cx="20233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d iLoad/dt  ~ 1A/ns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29A3F40-0A40-40B8-0867-F01544913907}"/>
                </a:ext>
              </a:extLst>
            </p:cNvPr>
            <p:cNvCxnSpPr/>
            <p:nvPr/>
          </p:nvCxnSpPr>
          <p:spPr>
            <a:xfrm>
              <a:off x="8481061" y="710069"/>
              <a:ext cx="0" cy="22197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DD8353E-FB02-524E-C16F-5E300FE426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81061" y="446384"/>
              <a:ext cx="3810" cy="19613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or: Curved 23">
              <a:extLst>
                <a:ext uri="{FF2B5EF4-FFF2-40B4-BE49-F238E27FC236}">
                  <a16:creationId xmlns:a16="http://schemas.microsoft.com/office/drawing/2014/main" id="{66904673-7DE5-E595-4128-19CE1D78D8DA}"/>
                </a:ext>
              </a:extLst>
            </p:cNvPr>
            <p:cNvCxnSpPr/>
            <p:nvPr/>
          </p:nvCxnSpPr>
          <p:spPr>
            <a:xfrm>
              <a:off x="9343067" y="698104"/>
              <a:ext cx="348615" cy="125730"/>
            </a:xfrm>
            <a:prstGeom prst="curvedConnector3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D6A8732-04E0-4AEA-3B98-A3C37EFFDAF1}"/>
              </a:ext>
            </a:extLst>
          </p:cNvPr>
          <p:cNvCxnSpPr>
            <a:cxnSpLocks/>
          </p:cNvCxnSpPr>
          <p:nvPr/>
        </p:nvCxnSpPr>
        <p:spPr>
          <a:xfrm flipV="1">
            <a:off x="1714694" y="1377708"/>
            <a:ext cx="0" cy="12858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72C2702-EF53-389B-1545-CEBC62CD5DB5}"/>
              </a:ext>
            </a:extLst>
          </p:cNvPr>
          <p:cNvCxnSpPr/>
          <p:nvPr/>
        </p:nvCxnSpPr>
        <p:spPr>
          <a:xfrm>
            <a:off x="6990080" y="1349693"/>
            <a:ext cx="0" cy="30194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6C05BEB-2C1E-8FCD-5952-92D88B180B0E}"/>
              </a:ext>
            </a:extLst>
          </p:cNvPr>
          <p:cNvSpPr txBox="1"/>
          <p:nvPr/>
        </p:nvSpPr>
        <p:spPr>
          <a:xfrm>
            <a:off x="7109460" y="1103794"/>
            <a:ext cx="1140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2E68A9"/>
                </a:solidFill>
              </a:rPr>
              <a:t>V</a:t>
            </a:r>
            <a:r>
              <a:rPr lang="en-US" sz="3200" b="1" baseline="-25000" dirty="0">
                <a:solidFill>
                  <a:srgbClr val="2E68A9"/>
                </a:solidFill>
              </a:rPr>
              <a:t>OSENP</a:t>
            </a:r>
            <a:endParaRPr lang="en-US" sz="2400" b="1" baseline="-25000" dirty="0">
              <a:solidFill>
                <a:srgbClr val="2E68A9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3FD2815-270D-6AD7-4A78-FF310FE29D54}"/>
              </a:ext>
            </a:extLst>
          </p:cNvPr>
          <p:cNvCxnSpPr>
            <a:cxnSpLocks/>
          </p:cNvCxnSpPr>
          <p:nvPr/>
        </p:nvCxnSpPr>
        <p:spPr>
          <a:xfrm flipV="1">
            <a:off x="1714694" y="1365885"/>
            <a:ext cx="5275386" cy="2892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02724858-50BC-C424-5CBB-FA39F4871F9A}"/>
              </a:ext>
            </a:extLst>
          </p:cNvPr>
          <p:cNvSpPr/>
          <p:nvPr/>
        </p:nvSpPr>
        <p:spPr>
          <a:xfrm>
            <a:off x="8115298" y="1433482"/>
            <a:ext cx="2183130" cy="29210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</a:t>
            </a:r>
          </a:p>
          <a:p>
            <a:pPr algn="ctr"/>
            <a:r>
              <a:rPr lang="en-US" sz="2800" b="1" dirty="0"/>
              <a:t>Fixture 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67B9857-E708-9ED3-F089-7E2524EB9E31}"/>
              </a:ext>
            </a:extLst>
          </p:cNvPr>
          <p:cNvSpPr/>
          <p:nvPr/>
        </p:nvSpPr>
        <p:spPr>
          <a:xfrm>
            <a:off x="10584180" y="1700534"/>
            <a:ext cx="1194444" cy="2343142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/>
              <a:t>Load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2C26719-CA4A-4323-D358-F0744EE6A3C6}"/>
              </a:ext>
            </a:extLst>
          </p:cNvPr>
          <p:cNvSpPr txBox="1"/>
          <p:nvPr/>
        </p:nvSpPr>
        <p:spPr>
          <a:xfrm>
            <a:off x="4600572" y="1678526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PDN</a:t>
            </a:r>
          </a:p>
        </p:txBody>
      </p:sp>
    </p:spTree>
    <p:extLst>
      <p:ext uri="{BB962C8B-B14F-4D97-AF65-F5344CB8AC3E}">
        <p14:creationId xmlns:p14="http://schemas.microsoft.com/office/powerpoint/2010/main" val="880776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>
            <a:extLst>
              <a:ext uri="{FF2B5EF4-FFF2-40B4-BE49-F238E27FC236}">
                <a16:creationId xmlns:a16="http://schemas.microsoft.com/office/drawing/2014/main" id="{B5B5D385-FCC1-20DB-5CAB-B053F7984659}"/>
              </a:ext>
            </a:extLst>
          </p:cNvPr>
          <p:cNvGrpSpPr/>
          <p:nvPr/>
        </p:nvGrpSpPr>
        <p:grpSpPr>
          <a:xfrm>
            <a:off x="2213780" y="2550431"/>
            <a:ext cx="861774" cy="1238251"/>
            <a:chOff x="4078842" y="2057400"/>
            <a:chExt cx="861774" cy="1238251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3143BAD-DF42-0BDD-A767-5CE84C63CB07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1CD9A304-118C-5C34-07E5-03C4754795FB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DB58E4D8-853D-1D2A-69D3-5498025A6D2F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3262EE83-EFC5-0EB3-DE53-AED8BA3202C8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94C9B1E3-0CA8-39BE-1C61-5F250473422E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118AE90-CBEA-6B45-4CEC-7309C21DED97}"/>
              </a:ext>
            </a:extLst>
          </p:cNvPr>
          <p:cNvGrpSpPr/>
          <p:nvPr/>
        </p:nvGrpSpPr>
        <p:grpSpPr>
          <a:xfrm>
            <a:off x="7728711" y="2550431"/>
            <a:ext cx="861774" cy="1238251"/>
            <a:chOff x="4078842" y="2057400"/>
            <a:chExt cx="861774" cy="1238251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D2AA94E-18F4-ABAE-D25E-9DAE09D0ED2E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F2DA99A8-DB9F-CC03-3FA5-0530AEE60152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233831A5-F02B-01C6-CDE7-4EFC070FA8EB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B31E74D7-6C30-DCC8-51AC-A60A8CD9D568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6598CAA-A3CD-7FB1-AA74-08A4B12AA476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C4757D13-725B-520D-8D64-CF09E9CAA5AC}"/>
              </a:ext>
            </a:extLst>
          </p:cNvPr>
          <p:cNvGrpSpPr/>
          <p:nvPr/>
        </p:nvGrpSpPr>
        <p:grpSpPr>
          <a:xfrm>
            <a:off x="3878817" y="2057400"/>
            <a:ext cx="861774" cy="1238251"/>
            <a:chOff x="4078842" y="2057400"/>
            <a:chExt cx="861774" cy="1238251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5B0A0A5-9BE9-43DB-CF05-0B2284975826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D33591F-000F-6777-A956-DFDEE2DB7E14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FC38321-2746-5CE1-EF02-67AD70695BE9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94B745C-BD21-5E38-D4D6-47E6B00D8F78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7D3BDE6-00DC-203D-DE8A-FA3F26BF0D7D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sp>
        <p:nvSpPr>
          <p:cNvPr id="81" name="Title 1">
            <a:extLst>
              <a:ext uri="{FF2B5EF4-FFF2-40B4-BE49-F238E27FC236}">
                <a16:creationId xmlns:a16="http://schemas.microsoft.com/office/drawing/2014/main" id="{42CC689C-3288-C975-01A8-6A5AA5FD3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705" y="222885"/>
            <a:ext cx="10515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The PDN problem </a:t>
            </a:r>
            <a:br>
              <a:rPr lang="en-US" dirty="0"/>
            </a:br>
            <a:r>
              <a:rPr lang="en-US" sz="2400" dirty="0"/>
              <a:t>from the Mother Board perspective.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31D115-1689-23A2-207C-4694E45A42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8835E-5865-46D4-A301-EA66122E8C65}" type="slidenum">
              <a:rPr lang="en-US" smtClean="0"/>
              <a:t>9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58F2BF-7D8C-A119-FAA7-D5BB2A11C26F}"/>
              </a:ext>
            </a:extLst>
          </p:cNvPr>
          <p:cNvSpPr/>
          <p:nvPr/>
        </p:nvSpPr>
        <p:spPr>
          <a:xfrm>
            <a:off x="4326255" y="4880610"/>
            <a:ext cx="4246245" cy="106870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Physical Output Capacitors </a:t>
            </a:r>
          </a:p>
          <a:p>
            <a:pPr algn="ctr"/>
            <a:r>
              <a:rPr lang="en-US" sz="2800" dirty="0"/>
              <a:t>mounted on the PCB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80111BF-DFFB-80F2-738F-AE2D77EF64B7}"/>
              </a:ext>
            </a:extLst>
          </p:cNvPr>
          <p:cNvCxnSpPr>
            <a:cxnSpLocks/>
          </p:cNvCxnSpPr>
          <p:nvPr/>
        </p:nvCxnSpPr>
        <p:spPr>
          <a:xfrm flipV="1">
            <a:off x="4912995" y="4251961"/>
            <a:ext cx="0" cy="6286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FB0BD7-3D3F-1A9B-B078-8E1F24DA10B5}"/>
              </a:ext>
            </a:extLst>
          </p:cNvPr>
          <p:cNvCxnSpPr>
            <a:cxnSpLocks/>
          </p:cNvCxnSpPr>
          <p:nvPr/>
        </p:nvCxnSpPr>
        <p:spPr>
          <a:xfrm flipV="1">
            <a:off x="5105400" y="4232911"/>
            <a:ext cx="0" cy="64769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DBC9152-05A5-CA16-195A-8C0C7AF615F0}"/>
              </a:ext>
            </a:extLst>
          </p:cNvPr>
          <p:cNvCxnSpPr>
            <a:cxnSpLocks/>
          </p:cNvCxnSpPr>
          <p:nvPr/>
        </p:nvCxnSpPr>
        <p:spPr>
          <a:xfrm flipV="1">
            <a:off x="5269230" y="4236721"/>
            <a:ext cx="0" cy="64388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4D0CBEC-AC59-E263-F959-3014F199EFB6}"/>
              </a:ext>
            </a:extLst>
          </p:cNvPr>
          <p:cNvCxnSpPr>
            <a:cxnSpLocks/>
          </p:cNvCxnSpPr>
          <p:nvPr/>
        </p:nvCxnSpPr>
        <p:spPr>
          <a:xfrm flipV="1">
            <a:off x="5438775" y="4251961"/>
            <a:ext cx="0" cy="6286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FED9845-911A-C880-ADFB-3E06F122C67F}"/>
              </a:ext>
            </a:extLst>
          </p:cNvPr>
          <p:cNvSpPr txBox="1"/>
          <p:nvPr/>
        </p:nvSpPr>
        <p:spPr>
          <a:xfrm rot="16200000">
            <a:off x="5446991" y="4083368"/>
            <a:ext cx="861774" cy="54292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4400" spc="-300" dirty="0"/>
              <a:t>…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542E7083-F06D-7002-FECC-7C5F8E7249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8370" y="6204230"/>
            <a:ext cx="659112" cy="54708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7887DCD-448B-DDA8-A26F-B979989D94DE}"/>
              </a:ext>
            </a:extLst>
          </p:cNvPr>
          <p:cNvCxnSpPr>
            <a:cxnSpLocks/>
          </p:cNvCxnSpPr>
          <p:nvPr/>
        </p:nvCxnSpPr>
        <p:spPr>
          <a:xfrm flipV="1">
            <a:off x="6337926" y="5951219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D9297EDD-F82D-BDF0-CC82-2580C4ACCD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2754" y="4234778"/>
            <a:ext cx="659112" cy="54708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A60BF60-7116-7BC4-04B7-BCF45600727D}"/>
              </a:ext>
            </a:extLst>
          </p:cNvPr>
          <p:cNvSpPr/>
          <p:nvPr/>
        </p:nvSpPr>
        <p:spPr>
          <a:xfrm>
            <a:off x="2606040" y="1829435"/>
            <a:ext cx="1405890" cy="335407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Power</a:t>
            </a:r>
          </a:p>
          <a:p>
            <a:pPr algn="ctr"/>
            <a:r>
              <a:rPr lang="en-US" sz="2800" dirty="0"/>
              <a:t>Stage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72FAB49E-E141-D0FA-56EA-6583FA6062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0840" y="5440326"/>
            <a:ext cx="659112" cy="547089"/>
          </a:xfrm>
          <a:prstGeom prst="rect">
            <a:avLst/>
          </a:prstGeom>
        </p:spPr>
      </p:pic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9EDD480-C6DC-EC8C-8234-C45159FD9A5E}"/>
              </a:ext>
            </a:extLst>
          </p:cNvPr>
          <p:cNvCxnSpPr>
            <a:cxnSpLocks/>
          </p:cNvCxnSpPr>
          <p:nvPr/>
        </p:nvCxnSpPr>
        <p:spPr>
          <a:xfrm flipV="1">
            <a:off x="3240396" y="5187315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9F9C233E-1427-5086-C40B-B124662B957B}"/>
              </a:ext>
            </a:extLst>
          </p:cNvPr>
          <p:cNvSpPr txBox="1"/>
          <p:nvPr/>
        </p:nvSpPr>
        <p:spPr>
          <a:xfrm>
            <a:off x="1322062" y="4740475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2E68A9"/>
                </a:solidFill>
              </a:rPr>
              <a:t>VRM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0C8A617-A1B0-9EDE-B0AC-6B71EE2B9B20}"/>
              </a:ext>
            </a:extLst>
          </p:cNvPr>
          <p:cNvSpPr txBox="1"/>
          <p:nvPr/>
        </p:nvSpPr>
        <p:spPr>
          <a:xfrm>
            <a:off x="4520781" y="1868179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PDN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B8E5EEE-F91A-EDF1-8DED-D26E0D3210F5}"/>
              </a:ext>
            </a:extLst>
          </p:cNvPr>
          <p:cNvSpPr/>
          <p:nvPr/>
        </p:nvSpPr>
        <p:spPr>
          <a:xfrm>
            <a:off x="4326255" y="1651635"/>
            <a:ext cx="3554730" cy="26003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Printed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Circuit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Board (PCB)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Layout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0C0D96F-EF9A-1A08-FDD6-48E5A6EEE4DF}"/>
              </a:ext>
            </a:extLst>
          </p:cNvPr>
          <p:cNvGrpSpPr/>
          <p:nvPr/>
        </p:nvGrpSpPr>
        <p:grpSpPr>
          <a:xfrm>
            <a:off x="10146154" y="2587492"/>
            <a:ext cx="861774" cy="1238251"/>
            <a:chOff x="4078842" y="2057400"/>
            <a:chExt cx="861774" cy="123825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6CA81EB-EB36-ECF9-4094-36D2E5D40F35}"/>
                </a:ext>
              </a:extLst>
            </p:cNvPr>
            <p:cNvCxnSpPr/>
            <p:nvPr/>
          </p:nvCxnSpPr>
          <p:spPr>
            <a:xfrm>
              <a:off x="4143375" y="205740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0501A5-DCA3-F93E-A196-0D0D5BBE06CB}"/>
                </a:ext>
              </a:extLst>
            </p:cNvPr>
            <p:cNvCxnSpPr/>
            <p:nvPr/>
          </p:nvCxnSpPr>
          <p:spPr>
            <a:xfrm>
              <a:off x="4124325" y="2244090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48D742E3-CFE1-924D-1A8B-38272F059B5B}"/>
                </a:ext>
              </a:extLst>
            </p:cNvPr>
            <p:cNvCxnSpPr/>
            <p:nvPr/>
          </p:nvCxnSpPr>
          <p:spPr>
            <a:xfrm>
              <a:off x="4133850" y="242506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2AF2541F-8F12-C408-E907-D060EFA7FEFF}"/>
                </a:ext>
              </a:extLst>
            </p:cNvPr>
            <p:cNvCxnSpPr/>
            <p:nvPr/>
          </p:nvCxnSpPr>
          <p:spPr>
            <a:xfrm>
              <a:off x="4137660" y="2588895"/>
              <a:ext cx="42290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52F6E74-AFA4-A539-FA8C-58160D529E02}"/>
                </a:ext>
              </a:extLst>
            </p:cNvPr>
            <p:cNvSpPr txBox="1"/>
            <p:nvPr/>
          </p:nvSpPr>
          <p:spPr>
            <a:xfrm>
              <a:off x="4078842" y="2752725"/>
              <a:ext cx="861774" cy="5429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4400" spc="-300" dirty="0"/>
                <a:t>…</a:t>
              </a:r>
            </a:p>
          </p:txBody>
        </p:sp>
      </p:grpSp>
      <p:pic>
        <p:nvPicPr>
          <p:cNvPr id="64" name="Picture 63">
            <a:extLst>
              <a:ext uri="{FF2B5EF4-FFF2-40B4-BE49-F238E27FC236}">
                <a16:creationId xmlns:a16="http://schemas.microsoft.com/office/drawing/2014/main" id="{A6A0C24B-A116-AD1B-3075-137CEDA5B5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0645" y="4638675"/>
            <a:ext cx="659112" cy="547089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13B0016-DF77-3660-BFDA-2B364F9B2DC9}"/>
              </a:ext>
            </a:extLst>
          </p:cNvPr>
          <p:cNvCxnSpPr>
            <a:cxnSpLocks/>
          </p:cNvCxnSpPr>
          <p:nvPr/>
        </p:nvCxnSpPr>
        <p:spPr>
          <a:xfrm flipV="1">
            <a:off x="9200201" y="4385664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65">
            <a:extLst>
              <a:ext uri="{FF2B5EF4-FFF2-40B4-BE49-F238E27FC236}">
                <a16:creationId xmlns:a16="http://schemas.microsoft.com/office/drawing/2014/main" id="{3E9EC5FD-D25F-E022-269D-3686C56BB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654" y="4324345"/>
            <a:ext cx="659112" cy="547089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51B4C53-C84B-A47E-8C57-113C105B3DD3}"/>
              </a:ext>
            </a:extLst>
          </p:cNvPr>
          <p:cNvCxnSpPr>
            <a:cxnSpLocks/>
          </p:cNvCxnSpPr>
          <p:nvPr/>
        </p:nvCxnSpPr>
        <p:spPr>
          <a:xfrm flipV="1">
            <a:off x="11185210" y="4071334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0DF0FEED-CEA8-C94A-F55F-AFAD8852BEE0}"/>
              </a:ext>
            </a:extLst>
          </p:cNvPr>
          <p:cNvSpPr txBox="1"/>
          <p:nvPr/>
        </p:nvSpPr>
        <p:spPr>
          <a:xfrm>
            <a:off x="10532741" y="1217219"/>
            <a:ext cx="8947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V</a:t>
            </a:r>
            <a:r>
              <a:rPr lang="en-US" sz="3200" baseline="-25000" dirty="0" err="1"/>
              <a:t>Load</a:t>
            </a:r>
            <a:endParaRPr lang="en-US" sz="2400" baseline="-25000" dirty="0"/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C7D16AE0-BA5C-03CA-BDA6-040334F69096}"/>
              </a:ext>
            </a:extLst>
          </p:cNvPr>
          <p:cNvCxnSpPr>
            <a:cxnSpLocks/>
          </p:cNvCxnSpPr>
          <p:nvPr/>
        </p:nvCxnSpPr>
        <p:spPr>
          <a:xfrm flipH="1">
            <a:off x="10429875" y="1700534"/>
            <a:ext cx="211455" cy="87992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>
            <a:extLst>
              <a:ext uri="{FF2B5EF4-FFF2-40B4-BE49-F238E27FC236}">
                <a16:creationId xmlns:a16="http://schemas.microsoft.com/office/drawing/2014/main" id="{C581B0C4-9F3D-0988-0EBA-89866B60DCB3}"/>
              </a:ext>
            </a:extLst>
          </p:cNvPr>
          <p:cNvSpPr/>
          <p:nvPr/>
        </p:nvSpPr>
        <p:spPr>
          <a:xfrm>
            <a:off x="432962" y="2406015"/>
            <a:ext cx="1897380" cy="102298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Controller</a:t>
            </a: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3D2EF0EC-0911-491F-C803-2D470A609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796" y="3687726"/>
            <a:ext cx="659112" cy="547089"/>
          </a:xfrm>
          <a:prstGeom prst="rect">
            <a:avLst/>
          </a:prstGeom>
        </p:spPr>
      </p:pic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00553B3-CA67-36C4-90E2-8D6F1DBEA9B6}"/>
              </a:ext>
            </a:extLst>
          </p:cNvPr>
          <p:cNvCxnSpPr>
            <a:cxnSpLocks/>
          </p:cNvCxnSpPr>
          <p:nvPr/>
        </p:nvCxnSpPr>
        <p:spPr>
          <a:xfrm flipV="1">
            <a:off x="966352" y="3434715"/>
            <a:ext cx="0" cy="2758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50C2FAF0-6494-675C-713B-438B1859135A}"/>
              </a:ext>
            </a:extLst>
          </p:cNvPr>
          <p:cNvGrpSpPr/>
          <p:nvPr/>
        </p:nvGrpSpPr>
        <p:grpSpPr>
          <a:xfrm>
            <a:off x="6525819" y="446384"/>
            <a:ext cx="5219571" cy="544971"/>
            <a:chOff x="6525819" y="446384"/>
            <a:chExt cx="5219571" cy="544971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F8558AE-A741-C3BE-1E6E-43955B8EA818}"/>
                </a:ext>
              </a:extLst>
            </p:cNvPr>
            <p:cNvCxnSpPr/>
            <p:nvPr/>
          </p:nvCxnSpPr>
          <p:spPr>
            <a:xfrm>
              <a:off x="8395326" y="956924"/>
              <a:ext cx="62865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F3D135D-AA3C-BA7A-FB49-08D83E8EDE2A}"/>
                </a:ext>
              </a:extLst>
            </p:cNvPr>
            <p:cNvCxnSpPr>
              <a:cxnSpLocks/>
            </p:cNvCxnSpPr>
            <p:nvPr/>
          </p:nvCxnSpPr>
          <p:spPr>
            <a:xfrm>
              <a:off x="9364971" y="446384"/>
              <a:ext cx="617229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B67C8328-EC32-566F-8C99-E27B63B225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23976" y="446384"/>
              <a:ext cx="377190" cy="51054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AF016B1-3BE8-9DB7-BCF5-A33B0570FAD0}"/>
                </a:ext>
              </a:extLst>
            </p:cNvPr>
            <p:cNvSpPr txBox="1"/>
            <p:nvPr/>
          </p:nvSpPr>
          <p:spPr>
            <a:xfrm>
              <a:off x="6525819" y="492009"/>
              <a:ext cx="17668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∆ iLoad ~ 1000 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C4ABE86-1E1E-53D7-87E3-F67A24B31ECD}"/>
                </a:ext>
              </a:extLst>
            </p:cNvPr>
            <p:cNvSpPr txBox="1"/>
            <p:nvPr/>
          </p:nvSpPr>
          <p:spPr>
            <a:xfrm>
              <a:off x="9722079" y="622023"/>
              <a:ext cx="20233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d iLoad/dt  ~ 1A/ns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29A3F40-0A40-40B8-0867-F01544913907}"/>
                </a:ext>
              </a:extLst>
            </p:cNvPr>
            <p:cNvCxnSpPr/>
            <p:nvPr/>
          </p:nvCxnSpPr>
          <p:spPr>
            <a:xfrm>
              <a:off x="8481061" y="710069"/>
              <a:ext cx="0" cy="22197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DD8353E-FB02-524E-C16F-5E300FE426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81061" y="446384"/>
              <a:ext cx="3810" cy="19613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or: Curved 23">
              <a:extLst>
                <a:ext uri="{FF2B5EF4-FFF2-40B4-BE49-F238E27FC236}">
                  <a16:creationId xmlns:a16="http://schemas.microsoft.com/office/drawing/2014/main" id="{66904673-7DE5-E595-4128-19CE1D78D8DA}"/>
                </a:ext>
              </a:extLst>
            </p:cNvPr>
            <p:cNvCxnSpPr/>
            <p:nvPr/>
          </p:nvCxnSpPr>
          <p:spPr>
            <a:xfrm>
              <a:off x="9343067" y="698104"/>
              <a:ext cx="348615" cy="125730"/>
            </a:xfrm>
            <a:prstGeom prst="curvedConnector3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D6A8732-04E0-4AEA-3B98-A3C37EFFDAF1}"/>
              </a:ext>
            </a:extLst>
          </p:cNvPr>
          <p:cNvCxnSpPr>
            <a:cxnSpLocks/>
          </p:cNvCxnSpPr>
          <p:nvPr/>
        </p:nvCxnSpPr>
        <p:spPr>
          <a:xfrm flipV="1">
            <a:off x="1714694" y="1365885"/>
            <a:ext cx="0" cy="12858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72C2702-EF53-389B-1545-CEBC62CD5DB5}"/>
              </a:ext>
            </a:extLst>
          </p:cNvPr>
          <p:cNvCxnSpPr/>
          <p:nvPr/>
        </p:nvCxnSpPr>
        <p:spPr>
          <a:xfrm>
            <a:off x="6990080" y="1349693"/>
            <a:ext cx="0" cy="30194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6C05BEB-2C1E-8FCD-5952-92D88B180B0E}"/>
              </a:ext>
            </a:extLst>
          </p:cNvPr>
          <p:cNvSpPr txBox="1"/>
          <p:nvPr/>
        </p:nvSpPr>
        <p:spPr>
          <a:xfrm>
            <a:off x="7109460" y="1103794"/>
            <a:ext cx="1140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2E68A9"/>
                </a:solidFill>
              </a:rPr>
              <a:t>V</a:t>
            </a:r>
            <a:r>
              <a:rPr lang="en-US" sz="3200" b="1" baseline="-25000" dirty="0">
                <a:solidFill>
                  <a:srgbClr val="2E68A9"/>
                </a:solidFill>
              </a:rPr>
              <a:t>OSENP</a:t>
            </a:r>
            <a:endParaRPr lang="en-US" sz="2400" b="1" baseline="-25000" dirty="0">
              <a:solidFill>
                <a:srgbClr val="2E68A9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3FD2815-270D-6AD7-4A78-FF310FE29D54}"/>
              </a:ext>
            </a:extLst>
          </p:cNvPr>
          <p:cNvCxnSpPr>
            <a:cxnSpLocks/>
          </p:cNvCxnSpPr>
          <p:nvPr/>
        </p:nvCxnSpPr>
        <p:spPr>
          <a:xfrm flipV="1">
            <a:off x="1714694" y="1365885"/>
            <a:ext cx="5275386" cy="2892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02724858-50BC-C424-5CBB-FA39F4871F9A}"/>
              </a:ext>
            </a:extLst>
          </p:cNvPr>
          <p:cNvSpPr/>
          <p:nvPr/>
        </p:nvSpPr>
        <p:spPr>
          <a:xfrm>
            <a:off x="8115298" y="1433482"/>
            <a:ext cx="2183130" cy="2921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Test</a:t>
            </a:r>
          </a:p>
          <a:p>
            <a:pPr algn="ctr"/>
            <a:r>
              <a:rPr lang="en-US" sz="2800" b="1" dirty="0">
                <a:solidFill>
                  <a:schemeClr val="tx1"/>
                </a:solidFill>
              </a:rPr>
              <a:t>Fixture 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67B9857-E708-9ED3-F089-7E2524EB9E31}"/>
              </a:ext>
            </a:extLst>
          </p:cNvPr>
          <p:cNvSpPr/>
          <p:nvPr/>
        </p:nvSpPr>
        <p:spPr>
          <a:xfrm>
            <a:off x="10584180" y="1700534"/>
            <a:ext cx="1194444" cy="2343142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/>
              <a:t>Load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705F0EB-49CF-C477-CDC2-231C78996D82}"/>
              </a:ext>
            </a:extLst>
          </p:cNvPr>
          <p:cNvSpPr txBox="1"/>
          <p:nvPr/>
        </p:nvSpPr>
        <p:spPr>
          <a:xfrm>
            <a:off x="4600572" y="1678526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PDN</a:t>
            </a:r>
          </a:p>
        </p:txBody>
      </p:sp>
    </p:spTree>
    <p:extLst>
      <p:ext uri="{BB962C8B-B14F-4D97-AF65-F5344CB8AC3E}">
        <p14:creationId xmlns:p14="http://schemas.microsoft.com/office/powerpoint/2010/main" val="1052778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0563C1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A794971-A757-4618-A7C2-797A543B9DCE}" vid="{6EDF88F6-AA59-4A95-A585-443E413386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14639</TotalTime>
  <Words>1924</Words>
  <Application>Microsoft Office PowerPoint</Application>
  <PresentationFormat>Widescreen</PresentationFormat>
  <Paragraphs>419</Paragraphs>
  <Slides>47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3" baseType="lpstr">
      <vt:lpstr>맑은 고딕</vt:lpstr>
      <vt:lpstr>Arial</vt:lpstr>
      <vt:lpstr>Calibri</vt:lpstr>
      <vt:lpstr>Verdana</vt:lpstr>
      <vt:lpstr>Wingdings</vt:lpstr>
      <vt:lpstr>Office Theme</vt:lpstr>
      <vt:lpstr>Using SIMetrix/SIMPLIS to address the PDN problem–  when powering microprocessors  with high di/dt loads</vt:lpstr>
      <vt:lpstr>Simulation schematic of a   synchronous-rectified buck converter </vt:lpstr>
      <vt:lpstr>Example VRM with PDN connected load</vt:lpstr>
      <vt:lpstr>The PDN problem    </vt:lpstr>
      <vt:lpstr>The PDN problem  from the Mother Board designer perspective.</vt:lpstr>
      <vt:lpstr>The PDN problem  from the Mother Board perspective.</vt:lpstr>
      <vt:lpstr>The PDN problem  from the Mother Board perspective.</vt:lpstr>
      <vt:lpstr>The PDN problem  from the Mother Board perspective.</vt:lpstr>
      <vt:lpstr>The PDN problem  from the Mother Board perspective.</vt:lpstr>
      <vt:lpstr>The PDN problem  from the Mother Board perspective.</vt:lpstr>
      <vt:lpstr>The PDN problem</vt:lpstr>
      <vt:lpstr>PowerPoint Presentation</vt:lpstr>
      <vt:lpstr>The PDN problem – </vt:lpstr>
      <vt:lpstr>The PDN simulation process  Mother Board designer’s perspective</vt:lpstr>
      <vt:lpstr>What is inside a typical PDN model of PCB layout?</vt:lpstr>
      <vt:lpstr>Step #1a: Identify the ports of the PDN</vt:lpstr>
      <vt:lpstr>Step #1a: Identify the ports of the PDN</vt:lpstr>
      <vt:lpstr>Step #1b: Use Multi-Level Capacitors with Quantity</vt:lpstr>
      <vt:lpstr>Step #1c: Extract SPICE netlist of PDN from PCB layout</vt:lpstr>
      <vt:lpstr>Step #2: Access the Parse PDN Netlist tool by clicking Tools &gt; Parse PDN Netlist</vt:lpstr>
      <vt:lpstr>Step #2: Use the SIMPLIS Parse PDN NetList Tool</vt:lpstr>
      <vt:lpstr>Specifying the generated library to be included in the simulation</vt:lpstr>
      <vt:lpstr>Choosing between the R_only model and the Full model for the PDN</vt:lpstr>
      <vt:lpstr>The PDN Simulation Problem</vt:lpstr>
      <vt:lpstr>Step #3: Use SIMetrix testbench to characterize the PDN </vt:lpstr>
      <vt:lpstr>PowerPoint Presentation</vt:lpstr>
      <vt:lpstr>Compare voltage at the VOSENP node between two models of PDN</vt:lpstr>
      <vt:lpstr>Step #4a Use Optimizer to find    Reduced-Order PDN Model</vt:lpstr>
      <vt:lpstr>PowerPoint Presentation</vt:lpstr>
      <vt:lpstr>Step #4b Compare results of Optimization</vt:lpstr>
      <vt:lpstr>Zoomed in comparison </vt:lpstr>
      <vt:lpstr>Zoomed in comparison </vt:lpstr>
      <vt:lpstr>Step #4a Reduced-Order PDN Model w/         Capacitance</vt:lpstr>
      <vt:lpstr>Zoomed in comparison of VOSENP with Reduced Order model with RC </vt:lpstr>
      <vt:lpstr>Can follow the same process with vLoad_P with Reduced Order model with RC </vt:lpstr>
      <vt:lpstr>The PDN simulation process  Mother Board designer’s perspective</vt:lpstr>
      <vt:lpstr>Step #5: Insert Reduced-Order Model of PDN into SIMPLIS testbench</vt:lpstr>
      <vt:lpstr>Compare SIMPLIS results from simulations using different PDN models</vt:lpstr>
      <vt:lpstr>PowerPoint Presentation</vt:lpstr>
      <vt:lpstr>PowerPoint Presentation</vt:lpstr>
      <vt:lpstr>Comparison of CPU run times</vt:lpstr>
      <vt:lpstr>Observations</vt:lpstr>
      <vt:lpstr>How do you avoid the rouge wave problem?</vt:lpstr>
      <vt:lpstr>Output Impedance Zout</vt:lpstr>
      <vt:lpstr>How do you avoid the rouge wave problem?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Ronald Wong</dc:creator>
  <cp:lastModifiedBy>Tom Wilson</cp:lastModifiedBy>
  <cp:revision>166</cp:revision>
  <dcterms:created xsi:type="dcterms:W3CDTF">2024-02-25T19:49:24Z</dcterms:created>
  <dcterms:modified xsi:type="dcterms:W3CDTF">2024-06-10T04:22:09Z</dcterms:modified>
</cp:coreProperties>
</file>