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5" r:id="rId3"/>
  </p:sldMasterIdLst>
  <p:notesMasterIdLst>
    <p:notesMasterId r:id="rId47"/>
  </p:notesMasterIdLst>
  <p:sldIdLst>
    <p:sldId id="508" r:id="rId4"/>
    <p:sldId id="523" r:id="rId5"/>
    <p:sldId id="504" r:id="rId6"/>
    <p:sldId id="256" r:id="rId7"/>
    <p:sldId id="532" r:id="rId8"/>
    <p:sldId id="295" r:id="rId9"/>
    <p:sldId id="502" r:id="rId10"/>
    <p:sldId id="289" r:id="rId11"/>
    <p:sldId id="291" r:id="rId12"/>
    <p:sldId id="284" r:id="rId13"/>
    <p:sldId id="285" r:id="rId14"/>
    <p:sldId id="280" r:id="rId15"/>
    <p:sldId id="283" r:id="rId16"/>
    <p:sldId id="286" r:id="rId17"/>
    <p:sldId id="533" r:id="rId18"/>
    <p:sldId id="258" r:id="rId19"/>
    <p:sldId id="509" r:id="rId20"/>
    <p:sldId id="422" r:id="rId21"/>
    <p:sldId id="514" r:id="rId22"/>
    <p:sldId id="526" r:id="rId23"/>
    <p:sldId id="525" r:id="rId24"/>
    <p:sldId id="518" r:id="rId25"/>
    <p:sldId id="515" r:id="rId26"/>
    <p:sldId id="516" r:id="rId27"/>
    <p:sldId id="517" r:id="rId28"/>
    <p:sldId id="302" r:id="rId29"/>
    <p:sldId id="510" r:id="rId30"/>
    <p:sldId id="506" r:id="rId31"/>
    <p:sldId id="294" r:id="rId32"/>
    <p:sldId id="278" r:id="rId33"/>
    <p:sldId id="298" r:id="rId34"/>
    <p:sldId id="505" r:id="rId35"/>
    <p:sldId id="293" r:id="rId36"/>
    <p:sldId id="522" r:id="rId37"/>
    <p:sldId id="300" r:id="rId38"/>
    <p:sldId id="519" r:id="rId39"/>
    <p:sldId id="299" r:id="rId40"/>
    <p:sldId id="521" r:id="rId41"/>
    <p:sldId id="528" r:id="rId42"/>
    <p:sldId id="529" r:id="rId43"/>
    <p:sldId id="290" r:id="rId44"/>
    <p:sldId id="292" r:id="rId45"/>
    <p:sldId id="288" r:id="rId46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1AFE"/>
    <a:srgbClr val="033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48" autoAdjust="0"/>
    <p:restoredTop sz="94660"/>
  </p:normalViewPr>
  <p:slideViewPr>
    <p:cSldViewPr snapToGrid="0">
      <p:cViewPr varScale="1">
        <p:scale>
          <a:sx n="90" d="100"/>
          <a:sy n="90" d="100"/>
        </p:scale>
        <p:origin x="29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6D38E-528F-4BC4-831C-24CA2EB0CE5F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30F89-FF2E-464A-9B0E-6C11FDD2F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18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530F89-FF2E-464A-9B0E-6C11FDD2F7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133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7" name="Picture 4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48" name="Picture 47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C514F-475F-4A98-80B1-7EC9001F5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0598EFE-E94C-40F0-9FBA-EF70F6632D7B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C37DA-0A61-4459-BE77-D2432F6A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8CFB6-CE43-473F-8EF4-F05E595F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0ABA9CA-2055-4F7B-A1CF-77B21A3384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762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FBAEC2-B9E7-1DF5-F8C8-7196A01FB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6682EE-D43A-3FD4-155A-5B68D3EAD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772DD1-9AD5-F7DC-02D2-9C70B948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E5D74-0445-437A-9060-EF46A443F55C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EFC839-09A8-DB70-0A2E-5CC1CA669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0A80DE-C305-AFC7-9DC0-53FF05BFF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0A4EF-509D-4E8F-B12F-F114326AC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72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1" name="Picture 90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92" name="Picture 91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4BDF09-A3F5-4370-88BB-CD5FD765118B}"/>
              </a:ext>
            </a:extLst>
          </p:cNvPr>
          <p:cNvSpPr/>
          <p:nvPr userDrawn="1"/>
        </p:nvSpPr>
        <p:spPr>
          <a:xfrm>
            <a:off x="304800" y="5638800"/>
            <a:ext cx="85344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57364"/>
            <a:ext cx="7772400" cy="1470025"/>
          </a:xfrm>
        </p:spPr>
        <p:txBody>
          <a:bodyPr>
            <a:sp3d extrusionH="57150" contourW="12700">
              <a:bevelT w="19050" h="19050"/>
              <a:contourClr>
                <a:schemeClr val="tx2"/>
              </a:contourClr>
            </a:sp3d>
          </a:bodyPr>
          <a:lstStyle>
            <a:lvl1pPr algn="ctr">
              <a:defRPr sz="3200">
                <a:effectLst>
                  <a:outerShdw blurRad="80000" dist="63500" dir="5040000" algn="tl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2812"/>
            <a:ext cx="6400800" cy="14478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3F84E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530DD5-F8E1-418D-B8D6-F362DB2D53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5486827"/>
            <a:ext cx="47625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643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EC514F-475F-4A98-80B1-7EC9001F5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0598EFE-E94C-40F0-9FBA-EF70F6632D7B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C37DA-0A61-4459-BE77-D2432F6A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A8CFB6-CE43-473F-8EF4-F05E595F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0ABA9CA-2055-4F7B-A1CF-77B21A3384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4383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710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0F0388-B1B6-40EA-BD5E-D34ADB2F2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1C475D0-CBCB-41A5-A057-D322F306BD97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54739-CB31-47E2-AF74-E6D6F6AC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71973-AC5C-4730-812E-5F4C1378D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D5C2A49-848C-43B9-9728-8FC521E4E4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9337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B61165-2794-45AE-84E1-9703A1C48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547021B-A8C1-4B42-B764-760FCCDFEA20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4B88FF-6C49-4385-9813-9E22CB431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F6E44E-FA60-497E-8C76-E4DD19D53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1971348-0A7D-40EF-A5BF-910284E7F6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466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57228B-808C-43C5-B4C4-15C2410C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1D0FB3A-F6C6-478D-A079-94187767AFFC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935B2-53C6-4D74-9A3E-08B916EB6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E5263D-7001-4BEC-9437-3C66E5E09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E2ADFA7-23CC-4906-8F6C-099F9B2045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70457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CB3B2-A8F3-4AD3-932D-EC707895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65C0AD8-D224-4D4D-922E-0E0A7DBDD29D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9DA24-256D-4D48-8B7B-9035944E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C25066-444E-487E-A8FA-F536C7149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C37F8DF-A59F-4F6E-A894-014EC1858D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5270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CCB093-6F43-4A89-9B33-7B99775F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C666733-D109-4AED-BF62-27A952B807A0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1DB11-174D-4DAC-8569-94EF69B6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362F8-15BA-4068-BC16-DA58DEDE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8B21AFF7-0E4C-4D07-B30A-3918BC4CAA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1058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59E8C-8FAB-4C3E-9EFF-EAA5BC768C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8E81680-0FDC-4F91-8273-56A48E3C5F1F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9679B-4213-4BC3-AF1A-B68B03055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6E57E-C77B-49FF-9EDB-A77D7A2BA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AC4F301D-4831-4ED9-8F89-8B283B4B4D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2685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695E4-BC8B-4359-8076-9310E9145B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50C4BC0-9E73-409A-918B-192C93A2DFFD}" type="datetimeFigureOut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F1D51-FF1D-4CAC-80D2-16C9C3746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AEA63-DB99-48BC-A744-995F8AF61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E08347-4727-4453-9089-C41A7CCA5F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22220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AFA99B3-4BE3-456C-B7EC-F58DA1A3A22F}" type="datetime1">
              <a:rPr lang="en-US"/>
              <a:pPr>
                <a:defRPr/>
              </a:pPr>
              <a:t>9/23/2024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A21260A-199F-41C4-95AD-CFEBEBA55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17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ustomShape 1" hidden="1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rgbClr val="084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" name="CustomShape 2" hidden="1"/>
          <p:cNvSpPr/>
          <p:nvPr/>
        </p:nvSpPr>
        <p:spPr>
          <a:xfrm>
            <a:off x="59400" y="66600"/>
            <a:ext cx="9050040" cy="6761520"/>
          </a:xfrm>
          <a:prstGeom prst="rect">
            <a:avLst/>
          </a:prstGeom>
          <a:solidFill>
            <a:srgbClr val="262626">
              <a:alpha val="60000"/>
            </a:srgbClr>
          </a:solidFill>
          <a:ln>
            <a:round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152280" y="152280"/>
            <a:ext cx="8838000" cy="6552000"/>
          </a:xfrm>
          <a:prstGeom prst="rect">
            <a:avLst/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2057400" y="5867280"/>
            <a:ext cx="6400800" cy="1440"/>
          </a:xfrm>
          <a:prstGeom prst="line">
            <a:avLst/>
          </a:prstGeom>
          <a:ln w="28440">
            <a:solidFill>
              <a:srgbClr val="084D8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" name="Picture 4"/>
          <p:cNvPicPr/>
          <p:nvPr/>
        </p:nvPicPr>
        <p:blipFill>
          <a:blip r:embed="rId16"/>
          <a:stretch/>
        </p:blipFill>
        <p:spPr>
          <a:xfrm>
            <a:off x="506520" y="5715000"/>
            <a:ext cx="1092600" cy="913320"/>
          </a:xfrm>
          <a:prstGeom prst="rect">
            <a:avLst/>
          </a:prstGeom>
          <a:ln>
            <a:noFill/>
          </a:ln>
        </p:spPr>
      </p:pic>
      <p:sp>
        <p:nvSpPr>
          <p:cNvPr id="5" name="CustomShape 5"/>
          <p:cNvSpPr/>
          <p:nvPr/>
        </p:nvSpPr>
        <p:spPr>
          <a:xfrm>
            <a:off x="2852640" y="5948280"/>
            <a:ext cx="5072040" cy="409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100" b="1" i="1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Simulation Software for Power Electronics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CustomShape 6"/>
          <p:cNvSpPr/>
          <p:nvPr/>
        </p:nvSpPr>
        <p:spPr>
          <a:xfrm>
            <a:off x="2959200" y="6271920"/>
            <a:ext cx="4871160" cy="302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1" i="1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Component Design </a:t>
            </a:r>
            <a:r>
              <a:rPr lang="en-US" sz="1400" b="0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•</a:t>
            </a:r>
            <a:r>
              <a:rPr lang="en-US" sz="1400" b="1" i="1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Circuit Design </a:t>
            </a:r>
            <a:r>
              <a:rPr lang="en-US" sz="1400" b="0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•</a:t>
            </a:r>
            <a:r>
              <a:rPr lang="en-US" sz="1400" b="1" i="1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System Design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" name="Picture 14"/>
          <p:cNvPicPr/>
          <p:nvPr/>
        </p:nvPicPr>
        <p:blipFill>
          <a:blip r:embed="rId17"/>
          <a:stretch/>
        </p:blipFill>
        <p:spPr>
          <a:xfrm>
            <a:off x="506520" y="5695920"/>
            <a:ext cx="1092600" cy="932400"/>
          </a:xfrm>
          <a:prstGeom prst="rect">
            <a:avLst/>
          </a:prstGeom>
          <a:ln>
            <a:noFill/>
          </a:ln>
        </p:spPr>
      </p:pic>
      <p:sp>
        <p:nvSpPr>
          <p:cNvPr id="8" name="CustomShape 7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rgbClr val="084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8"/>
          <p:cNvSpPr/>
          <p:nvPr/>
        </p:nvSpPr>
        <p:spPr>
          <a:xfrm>
            <a:off x="59400" y="66600"/>
            <a:ext cx="9050040" cy="6761520"/>
          </a:xfrm>
          <a:prstGeom prst="rect">
            <a:avLst/>
          </a:prstGeom>
          <a:solidFill>
            <a:srgbClr val="262626">
              <a:alpha val="60000"/>
            </a:srgbClr>
          </a:solidFill>
          <a:ln>
            <a:round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" name="CustomShape 9"/>
          <p:cNvSpPr/>
          <p:nvPr/>
        </p:nvSpPr>
        <p:spPr>
          <a:xfrm>
            <a:off x="152280" y="152280"/>
            <a:ext cx="8838000" cy="6552000"/>
          </a:xfrm>
          <a:prstGeom prst="rect">
            <a:avLst/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1" name="Picture 4"/>
          <p:cNvPicPr/>
          <p:nvPr/>
        </p:nvPicPr>
        <p:blipFill>
          <a:blip r:embed="rId16"/>
          <a:stretch/>
        </p:blipFill>
        <p:spPr>
          <a:xfrm>
            <a:off x="506520" y="5715000"/>
            <a:ext cx="1092600" cy="913320"/>
          </a:xfrm>
          <a:prstGeom prst="rect">
            <a:avLst/>
          </a:prstGeom>
          <a:ln>
            <a:noFill/>
          </a:ln>
        </p:spPr>
      </p:pic>
      <p:pic>
        <p:nvPicPr>
          <p:cNvPr id="12" name="Picture 14"/>
          <p:cNvPicPr/>
          <p:nvPr/>
        </p:nvPicPr>
        <p:blipFill>
          <a:blip r:embed="rId17"/>
          <a:stretch/>
        </p:blipFill>
        <p:spPr>
          <a:xfrm>
            <a:off x="506520" y="5695920"/>
            <a:ext cx="1092600" cy="932400"/>
          </a:xfrm>
          <a:prstGeom prst="rect">
            <a:avLst/>
          </a:prstGeom>
          <a:ln>
            <a:noFill/>
          </a:ln>
        </p:spPr>
      </p:pic>
      <p:sp>
        <p:nvSpPr>
          <p:cNvPr id="13" name="PlaceHolder 10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14" name="PlaceHolder 11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87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0" y="0"/>
            <a:ext cx="9142920" cy="6856920"/>
          </a:xfrm>
          <a:prstGeom prst="rect">
            <a:avLst/>
          </a:prstGeom>
          <a:solidFill>
            <a:srgbClr val="084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59400" y="66600"/>
            <a:ext cx="9050040" cy="6761520"/>
          </a:xfrm>
          <a:prstGeom prst="rect">
            <a:avLst/>
          </a:prstGeom>
          <a:solidFill>
            <a:srgbClr val="262626">
              <a:alpha val="60000"/>
            </a:srgbClr>
          </a:solidFill>
          <a:ln>
            <a:round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3"/>
          <p:cNvSpPr/>
          <p:nvPr/>
        </p:nvSpPr>
        <p:spPr>
          <a:xfrm>
            <a:off x="152280" y="152280"/>
            <a:ext cx="8838000" cy="6552000"/>
          </a:xfrm>
          <a:prstGeom prst="rect">
            <a:avLst/>
          </a:prstGeom>
          <a:solidFill>
            <a:schemeClr val="bg1"/>
          </a:solidFill>
          <a:ln w="9360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Line 4"/>
          <p:cNvSpPr/>
          <p:nvPr/>
        </p:nvSpPr>
        <p:spPr>
          <a:xfrm>
            <a:off x="2057400" y="5867280"/>
            <a:ext cx="6400800" cy="1440"/>
          </a:xfrm>
          <a:prstGeom prst="line">
            <a:avLst/>
          </a:prstGeom>
          <a:ln w="28440">
            <a:solidFill>
              <a:srgbClr val="084D8F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3" name="Picture 4"/>
          <p:cNvPicPr/>
          <p:nvPr/>
        </p:nvPicPr>
        <p:blipFill>
          <a:blip r:embed="rId14"/>
          <a:stretch/>
        </p:blipFill>
        <p:spPr>
          <a:xfrm>
            <a:off x="506520" y="5715000"/>
            <a:ext cx="1092600" cy="913320"/>
          </a:xfrm>
          <a:prstGeom prst="rect">
            <a:avLst/>
          </a:prstGeom>
          <a:ln>
            <a:noFill/>
          </a:ln>
        </p:spPr>
      </p:pic>
      <p:sp>
        <p:nvSpPr>
          <p:cNvPr id="54" name="CustomShape 5"/>
          <p:cNvSpPr/>
          <p:nvPr/>
        </p:nvSpPr>
        <p:spPr>
          <a:xfrm>
            <a:off x="2852640" y="5948280"/>
            <a:ext cx="5072040" cy="409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100" b="1" i="1" strike="noStrike" spc="-92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Simulation Software for Power Electronics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6"/>
          <p:cNvSpPr/>
          <p:nvPr/>
        </p:nvSpPr>
        <p:spPr>
          <a:xfrm>
            <a:off x="2959200" y="6271920"/>
            <a:ext cx="4871160" cy="302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400" b="1" i="1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Component Design </a:t>
            </a:r>
            <a:r>
              <a:rPr lang="en-US" sz="1400" b="0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•</a:t>
            </a:r>
            <a:r>
              <a:rPr lang="en-US" sz="1400" b="1" i="1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Circuit Design </a:t>
            </a:r>
            <a:r>
              <a:rPr lang="en-US" sz="1400" b="0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•</a:t>
            </a:r>
            <a:r>
              <a:rPr lang="en-US" sz="1400" b="1" i="1" strike="noStrike" spc="32">
                <a:solidFill>
                  <a:srgbClr val="3F84E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System Design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6" name="Picture 14"/>
          <p:cNvPicPr/>
          <p:nvPr/>
        </p:nvPicPr>
        <p:blipFill>
          <a:blip r:embed="rId15"/>
          <a:stretch/>
        </p:blipFill>
        <p:spPr>
          <a:xfrm>
            <a:off x="506520" y="5695920"/>
            <a:ext cx="1092600" cy="932400"/>
          </a:xfrm>
          <a:prstGeom prst="rect">
            <a:avLst/>
          </a:prstGeom>
          <a:ln>
            <a:noFill/>
          </a:ln>
        </p:spPr>
      </p:pic>
      <p:sp>
        <p:nvSpPr>
          <p:cNvPr id="57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58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EF27E67-0A2C-49B7-8E63-7073E19B0F8B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84D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34BB2B-99E7-4162-9EC3-B13FE386E0E0}"/>
              </a:ext>
            </a:extLst>
          </p:cNvPr>
          <p:cNvSpPr/>
          <p:nvPr userDrawn="1"/>
        </p:nvSpPr>
        <p:spPr>
          <a:xfrm>
            <a:off x="59531" y="66675"/>
            <a:ext cx="9051132" cy="6762750"/>
          </a:xfrm>
          <a:prstGeom prst="rect">
            <a:avLst/>
          </a:prstGeom>
          <a:solidFill>
            <a:srgbClr val="262626">
              <a:alpha val="60000"/>
            </a:srgb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2F7783-2B6E-488D-941C-86726B9375A2}"/>
              </a:ext>
            </a:extLst>
          </p:cNvPr>
          <p:cNvSpPr/>
          <p:nvPr userDrawn="1"/>
        </p:nvSpPr>
        <p:spPr>
          <a:xfrm>
            <a:off x="152400" y="152400"/>
            <a:ext cx="8839200" cy="6553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84D8F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E35B8-62E4-4604-9B6A-D0C392C1D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woPt" dir="tl"/>
            </a:scene3d>
            <a:sp3d extrusionH="57150" contourW="12700">
              <a:bevelT w="19050" h="25400"/>
              <a:contourClr>
                <a:schemeClr val="tx2"/>
              </a:contourClr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2" name="Text Placeholder 2">
            <a:extLst>
              <a:ext uri="{FF2B5EF4-FFF2-40B4-BE49-F238E27FC236}">
                <a16:creationId xmlns:a16="http://schemas.microsoft.com/office/drawing/2014/main" id="{E33FB50A-4620-4A22-95A7-B2DF99930C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3344F78-B9DC-4CEF-BC20-703E54DD360D}"/>
              </a:ext>
            </a:extLst>
          </p:cNvPr>
          <p:cNvCxnSpPr/>
          <p:nvPr userDrawn="1"/>
        </p:nvCxnSpPr>
        <p:spPr>
          <a:xfrm>
            <a:off x="2057400" y="5867400"/>
            <a:ext cx="6400800" cy="1588"/>
          </a:xfrm>
          <a:prstGeom prst="line">
            <a:avLst/>
          </a:prstGeom>
          <a:ln w="28575">
            <a:solidFill>
              <a:srgbClr val="084D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4">
            <a:extLst>
              <a:ext uri="{FF2B5EF4-FFF2-40B4-BE49-F238E27FC236}">
                <a16:creationId xmlns:a16="http://schemas.microsoft.com/office/drawing/2014/main" id="{EB2036F5-EC98-4567-8231-92FE58D53D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13" y="5715000"/>
            <a:ext cx="109378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1">
            <a:extLst>
              <a:ext uri="{FF2B5EF4-FFF2-40B4-BE49-F238E27FC236}">
                <a16:creationId xmlns:a16="http://schemas.microsoft.com/office/drawing/2014/main" id="{00B586D8-FB76-42A2-837E-866AD83C766C}"/>
              </a:ext>
            </a:extLst>
          </p:cNvPr>
          <p:cNvGrpSpPr/>
          <p:nvPr userDrawn="1"/>
        </p:nvGrpSpPr>
        <p:grpSpPr>
          <a:xfrm>
            <a:off x="2842984" y="5948136"/>
            <a:ext cx="5093061" cy="631627"/>
            <a:chOff x="2857500" y="1695450"/>
            <a:chExt cx="5093061" cy="631627"/>
          </a:xfrm>
          <a:solidFill>
            <a:schemeClr val="bg1"/>
          </a:solidFill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F7D1891-6674-49A2-A41F-28B8E0B2A3AF}"/>
                </a:ext>
              </a:extLst>
            </p:cNvPr>
            <p:cNvSpPr txBox="1"/>
            <p:nvPr/>
          </p:nvSpPr>
          <p:spPr>
            <a:xfrm>
              <a:off x="2857500" y="1695450"/>
              <a:ext cx="5093061" cy="415498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100" b="1" i="1" spc="-100" dirty="0"/>
                <a:t>Simulation Software for Power Electronics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8017231-6C19-4F8F-A606-FBE35A688904}"/>
                </a:ext>
              </a:extLst>
            </p:cNvPr>
            <p:cNvSpPr txBox="1"/>
            <p:nvPr/>
          </p:nvSpPr>
          <p:spPr>
            <a:xfrm>
              <a:off x="2971800" y="2019300"/>
              <a:ext cx="4876015" cy="30777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i="1" spc="40" dirty="0">
                  <a:solidFill>
                    <a:srgbClr val="3F84E9"/>
                  </a:solidFill>
                </a:rPr>
                <a:t>Component Design </a:t>
              </a:r>
              <a:r>
                <a:rPr lang="en-US" sz="1400" spc="40" dirty="0">
                  <a:solidFill>
                    <a:srgbClr val="3F84E9"/>
                  </a:solidFill>
                  <a:latin typeface="Arial"/>
                  <a:cs typeface="Arial"/>
                </a:rPr>
                <a:t>•</a:t>
              </a:r>
              <a:r>
                <a:rPr lang="en-US" sz="1400" b="1" i="1" spc="40" dirty="0">
                  <a:solidFill>
                    <a:srgbClr val="3F84E9"/>
                  </a:solidFill>
                  <a:latin typeface="Arial"/>
                  <a:cs typeface="Arial"/>
                </a:rPr>
                <a:t> </a:t>
              </a:r>
              <a:r>
                <a:rPr lang="en-US" sz="1400" b="1" i="1" spc="40" dirty="0">
                  <a:solidFill>
                    <a:srgbClr val="3F84E9"/>
                  </a:solidFill>
                </a:rPr>
                <a:t>Circuit Design </a:t>
              </a:r>
              <a:r>
                <a:rPr lang="en-US" sz="1400" spc="40" dirty="0">
                  <a:solidFill>
                    <a:srgbClr val="3F84E9"/>
                  </a:solidFill>
                  <a:latin typeface="Arial"/>
                  <a:cs typeface="Arial"/>
                </a:rPr>
                <a:t>•</a:t>
              </a:r>
              <a:r>
                <a:rPr lang="en-US" sz="1400" b="1" i="1" spc="40" dirty="0">
                  <a:solidFill>
                    <a:srgbClr val="3F84E9"/>
                  </a:solidFill>
                </a:rPr>
                <a:t> System Design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092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2800" b="1" i="1" kern="1200" spc="100" dirty="0">
          <a:ln w="11430"/>
          <a:solidFill>
            <a:srgbClr val="084D8F"/>
          </a:solidFill>
          <a:effectLst>
            <a:outerShdw blurRad="80000" dist="63500" dir="5040000" algn="tl">
              <a:srgbClr val="000000">
                <a:alpha val="30000"/>
              </a:srgbClr>
            </a:outerShdw>
          </a:effectLst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 i="1">
          <a:solidFill>
            <a:srgbClr val="084D8F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plis.com/simplis-essentials-support-page" TargetMode="Externa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simplis.com/documentation/link/simplis/17160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implis.com/documentation/simplis/ast_02/topics/2_1_initial_conditions_and_back_annotation.htm" TargetMode="External"/><Relationship Id="rId13" Type="http://schemas.openxmlformats.org/officeDocument/2006/relationships/hyperlink" Target="https://www.simplis.com/documentation/simplis/ast_02/topics/2_2_3_pop_syntax_errors.htm" TargetMode="External"/><Relationship Id="rId3" Type="http://schemas.openxmlformats.org/officeDocument/2006/relationships/hyperlink" Target="https://www.simplis.com/documentation/simplis/ast_01/topics/1_0_2_pwl_simulation_and_modeling.htm" TargetMode="External"/><Relationship Id="rId7" Type="http://schemas.openxmlformats.org/officeDocument/2006/relationships/hyperlink" Target="https://www.simplis.com/documentation/simplis/ast_02/topics/2_0_transient_analysis_settings.htm" TargetMode="External"/><Relationship Id="rId12" Type="http://schemas.openxmlformats.org/officeDocument/2006/relationships/hyperlink" Target="https://www.simplis.com/documentation/simplis/ast_02/topics/2_2_2_the_core_pop_process.htm" TargetMode="External"/><Relationship Id="rId2" Type="http://schemas.openxmlformats.org/officeDocument/2006/relationships/hyperlink" Target="https://www.simplis.com/documentation/simplis/ast_01/topics/1_0_1_simplis_is_a_time_domain_simulator_all_the_time_for_every_analysis_period.htm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simplis.com/documentation/simplis/ast_01/topics/1_0_5_pop_and_ac_analysis.htm" TargetMode="External"/><Relationship Id="rId11" Type="http://schemas.openxmlformats.org/officeDocument/2006/relationships/hyperlink" Target="https://www.simplis.com/documentation/simplis/ast_02/topics/2_2_1_overview_of_the_pop_analysis.htm" TargetMode="External"/><Relationship Id="rId5" Type="http://schemas.openxmlformats.org/officeDocument/2006/relationships/hyperlink" Target="https://www.simplis.com/documentation/simplis/ast_01/topics/1_0_4_accuracy_of_pwl_models.htm" TargetMode="External"/><Relationship Id="rId10" Type="http://schemas.openxmlformats.org/officeDocument/2006/relationships/hyperlink" Target="https://www.simplis.com/documentation/simplis/ast_02/topics/2_2_how_pop_really_works.htm" TargetMode="External"/><Relationship Id="rId4" Type="http://schemas.openxmlformats.org/officeDocument/2006/relationships/hyperlink" Target="https://www.simplis.com/documentation/simplis/ast_01/topics/1_0_3_multi_level_modeling.htm" TargetMode="External"/><Relationship Id="rId9" Type="http://schemas.openxmlformats.org/officeDocument/2006/relationships/hyperlink" Target="https://www.simplis.com/documentation/simplis/ast_02/topics/2_1_1_the_dot_init_file.htm" TargetMode="External"/><Relationship Id="rId14" Type="http://schemas.openxmlformats.org/officeDocument/2006/relationships/hyperlink" Target="https://www.simplis.com/documentation/simplis/ast_02/topics/2_2_4_circuits_which_cause_pop_to_fail.htm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2B4AF-9600-4898-A0BA-3401A741C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en-US" sz="2400" b="0" dirty="0"/>
              <a:t>Welcome to </a:t>
            </a:r>
            <a:br>
              <a:rPr lang="en-US" sz="2400" b="0" dirty="0"/>
            </a:br>
            <a:r>
              <a:rPr lang="en-US" sz="3600" b="1" dirty="0">
                <a:solidFill>
                  <a:schemeClr val="tx2"/>
                </a:solidFill>
              </a:rPr>
              <a:t>SIMPLIS Essentials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D619F-2C10-4E35-A361-630E956A3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4169"/>
            <a:ext cx="8402320" cy="4821761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</a:rPr>
              <a:t>Before we get started, you need to:</a:t>
            </a:r>
          </a:p>
          <a:p>
            <a:pPr marL="0" indent="0">
              <a:buNone/>
            </a:pPr>
            <a:endParaRPr lang="en-US" sz="100" dirty="0"/>
          </a:p>
          <a:p>
            <a:pPr marL="174625" lvl="1" indent="0">
              <a:spcAft>
                <a:spcPts val="600"/>
              </a:spcAft>
              <a:buNone/>
            </a:pPr>
            <a:r>
              <a:rPr lang="en-US" sz="1800" b="1" dirty="0">
                <a:solidFill>
                  <a:schemeClr val="tx2"/>
                </a:solidFill>
              </a:rPr>
              <a:t> 1. Locate the Questions window             in </a:t>
            </a:r>
            <a:r>
              <a:rPr lang="en-US" sz="1800" b="1" dirty="0" err="1">
                <a:solidFill>
                  <a:schemeClr val="tx2"/>
                </a:solidFill>
              </a:rPr>
              <a:t>GoTo</a:t>
            </a:r>
            <a:r>
              <a:rPr lang="en-US" sz="1800" b="1" dirty="0">
                <a:solidFill>
                  <a:schemeClr val="tx2"/>
                </a:solidFill>
              </a:rPr>
              <a:t>. This is how you will ask questions of the presenter. </a:t>
            </a:r>
          </a:p>
          <a:p>
            <a:pPr marL="231775" lvl="1" indent="0">
              <a:buNone/>
            </a:pPr>
            <a:r>
              <a:rPr lang="en-US" sz="1800" b="1" dirty="0">
                <a:solidFill>
                  <a:schemeClr val="tx2"/>
                </a:solidFill>
              </a:rPr>
              <a:t>2.  Open SIMetrix/SIMPLIS Elements 9.10:</a:t>
            </a:r>
            <a:r>
              <a:rPr lang="en-US" sz="1800" dirty="0"/>
              <a:t> </a:t>
            </a:r>
            <a:r>
              <a:rPr lang="en-US" sz="1600" dirty="0"/>
              <a:t>(Refer to email from Matthew Fortin</a:t>
            </a:r>
          </a:p>
          <a:p>
            <a:pPr marL="231775" lvl="1" indent="0">
              <a:buNone/>
            </a:pPr>
            <a:r>
              <a:rPr lang="en-US" sz="1600" dirty="0"/>
              <a:t>	Subject:  </a:t>
            </a:r>
            <a:r>
              <a:rPr lang="en-US" sz="1600" dirty="0">
                <a:solidFill>
                  <a:srgbClr val="251AFE"/>
                </a:solidFill>
              </a:rPr>
              <a:t>Please Read -- Import Information: SIMPLIS Essentials starts in 1 Day</a:t>
            </a:r>
            <a:r>
              <a:rPr lang="en-US" sz="1600" dirty="0"/>
              <a:t>)</a:t>
            </a:r>
          </a:p>
          <a:p>
            <a:pPr marL="688975" lvl="2" indent="0">
              <a:buNone/>
            </a:pPr>
            <a:r>
              <a:rPr lang="en-US" sz="1200" dirty="0"/>
              <a:t>	</a:t>
            </a:r>
          </a:p>
          <a:p>
            <a:pPr marL="688975" lvl="2" indent="0">
              <a:buNone/>
            </a:pPr>
            <a:r>
              <a:rPr lang="en-US" sz="1200" dirty="0"/>
              <a:t>	</a:t>
            </a:r>
            <a:r>
              <a:rPr lang="en-US" sz="1600" dirty="0"/>
              <a:t>Or, go to this link:  </a:t>
            </a:r>
            <a:r>
              <a:rPr lang="en-US" sz="1600" dirty="0">
                <a:solidFill>
                  <a:srgbClr val="251AFE"/>
                </a:solidFill>
                <a:hlinkClick r:id="rId3"/>
              </a:rPr>
              <a:t>www.simplis.com/simplis-essentials-support-page</a:t>
            </a:r>
            <a:endParaRPr lang="en-US" sz="1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200" b="1" dirty="0">
                <a:solidFill>
                  <a:schemeClr val="tx2"/>
                </a:solidFill>
              </a:rPr>
              <a:t>   </a:t>
            </a:r>
            <a:r>
              <a:rPr lang="en-US" sz="1800" b="1" dirty="0">
                <a:solidFill>
                  <a:schemeClr val="tx2"/>
                </a:solidFill>
              </a:rPr>
              <a:t>3. Verify you have the latest version</a:t>
            </a:r>
            <a:endParaRPr lang="en-US" sz="21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1082675" lvl="2" indent="-22066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/>
              <a:t>Click on  </a:t>
            </a:r>
            <a:r>
              <a:rPr lang="en-US" sz="1600" b="1" dirty="0">
                <a:solidFill>
                  <a:srgbClr val="251AFE"/>
                </a:solidFill>
              </a:rPr>
              <a:t>Help &gt; Check for Updates    </a:t>
            </a:r>
            <a:r>
              <a:rPr lang="en-US" sz="1400" dirty="0"/>
              <a:t>Update as needed</a:t>
            </a:r>
          </a:p>
          <a:p>
            <a:pPr marL="0" indent="-52388">
              <a:spcAft>
                <a:spcPts val="600"/>
              </a:spcAft>
              <a:buNone/>
            </a:pPr>
            <a:r>
              <a:rPr lang="en-US" sz="1800" b="1" dirty="0">
                <a:solidFill>
                  <a:schemeClr val="tx2"/>
                </a:solidFill>
              </a:rPr>
              <a:t>   4. Open Advanced SIMPLIS Training docs </a:t>
            </a:r>
          </a:p>
          <a:p>
            <a:pPr marL="1082675" lvl="2" indent="-22066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/>
              <a:t>Click on </a:t>
            </a:r>
            <a:r>
              <a:rPr lang="en-US" sz="1600" b="1" dirty="0">
                <a:solidFill>
                  <a:srgbClr val="251AFE"/>
                </a:solidFill>
              </a:rPr>
              <a:t>Help &gt; SIMPLIS Documentation</a:t>
            </a:r>
          </a:p>
          <a:p>
            <a:pPr marL="1539875" lvl="3" indent="-22066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400" b="1" dirty="0"/>
              <a:t>Then click on </a:t>
            </a:r>
          </a:p>
          <a:p>
            <a:pPr marL="1082675" lvl="2" indent="-220663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dirty="0"/>
              <a:t>Or, go to   </a:t>
            </a:r>
            <a:r>
              <a:rPr lang="en-US" sz="1400" dirty="0">
                <a:hlinkClick r:id="rId4"/>
              </a:rPr>
              <a:t>https://simplis.com/documentation/link/simplis/17160</a:t>
            </a:r>
            <a:endParaRPr lang="en-US" sz="16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666EAF-CB18-106E-549D-1224C5CDEE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71779" y="1634063"/>
            <a:ext cx="659703" cy="60473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260D02F-CDAB-8E8A-0F2F-5EEA72DE8C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32651" y="4275667"/>
            <a:ext cx="1834172" cy="706113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EC7A18D-996D-3BDE-D8C3-22043D6F968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6988" y="5026855"/>
            <a:ext cx="2285956" cy="36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302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</a:rPr>
              <a:t>We Believe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457200" y="959556"/>
            <a:ext cx="8228520" cy="487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SIMPLIS is the best simulation tool for </a:t>
            </a:r>
          </a:p>
          <a:p>
            <a:pPr marL="1080">
              <a:lnSpc>
                <a:spcPct val="100000"/>
              </a:lnSpc>
              <a:buClr>
                <a:srgbClr val="404040"/>
              </a:buClr>
            </a:pPr>
            <a:r>
              <a:rPr 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en-US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switching power supply </a:t>
            </a:r>
            <a:r>
              <a:rPr lang="en-US" sz="2400" i="1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</a:rPr>
              <a:t>design and analysis </a:t>
            </a:r>
            <a:endParaRPr lang="en-US" sz="24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endParaRPr lang="en-US" sz="14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Power Supply design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New Product Definition for Power Management ICs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Interacting with Suppliers during System Design process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Interacting with customers </a:t>
            </a:r>
            <a:r>
              <a:rPr lang="en-US" sz="2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during </a:t>
            </a:r>
            <a:r>
              <a:rPr lang="en-US" sz="22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Design Win process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endParaRPr lang="en-US" sz="105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buClr>
                <a:srgbClr val="404040"/>
              </a:buClr>
              <a:buFont typeface="Arial"/>
              <a:buChar char="•"/>
            </a:pPr>
            <a:r>
              <a:rPr 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Because we believe this information is so valuable,  the course has been designed so that you can get the most value in the shortest time.</a:t>
            </a:r>
            <a:endParaRPr lang="en-US" sz="24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90467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Our Goal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282222" y="959556"/>
            <a:ext cx="8590846" cy="4684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Launch you on path to becoming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Competent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Confident</a:t>
            </a:r>
          </a:p>
          <a:p>
            <a:pPr marL="458280" lvl="1">
              <a:buClr>
                <a:srgbClr val="404040"/>
              </a:buClr>
            </a:pPr>
            <a:r>
              <a:rPr lang="en-US" sz="26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that you can use SIMPLIS to improve your design process.</a:t>
            </a:r>
          </a:p>
          <a:p>
            <a:pPr marL="458280" lvl="1">
              <a:buClr>
                <a:srgbClr val="404040"/>
              </a:buClr>
            </a:pPr>
            <a:endParaRPr lang="en-US" sz="1400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458280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accomplish this goal, we need to stay focused</a:t>
            </a:r>
          </a:p>
          <a:p>
            <a:pPr marL="915480" lvl="1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 have </a:t>
            </a:r>
            <a:r>
              <a:rPr lang="en-US" sz="2400" b="1" i="1" u="sng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 lot</a:t>
            </a:r>
            <a:r>
              <a:rPr lang="en-US" sz="2400" b="1" i="1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en-US" sz="24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of material to cover in 2 half-day sessions</a:t>
            </a:r>
          </a:p>
          <a:p>
            <a:pPr marL="915480" lvl="2">
              <a:buClr>
                <a:srgbClr val="404040"/>
              </a:buClr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171171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Our Agenda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282222" y="959556"/>
            <a:ext cx="8590846" cy="4684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Course </a:t>
            </a: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designed to provide understanding of 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How SIMPLIS works, and 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How to make SIMPLIS work in your application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endParaRPr lang="en-US" sz="14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 focus on 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Key concepts that differentiate SIMPLIS from Spice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6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</a:t>
            </a:r>
            <a:r>
              <a:rPr lang="en-US" sz="2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ritical modeling techniques for creating fast &amp; accurate models of your products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Tools that allow you to perform these tasks in less time with more complete corner-case coverage</a:t>
            </a:r>
          </a:p>
          <a:p>
            <a:pPr marL="343080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33372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2 x Half-Day Course is Not About</a:t>
            </a:r>
            <a:endParaRPr lang="en-US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270393" y="1061156"/>
            <a:ext cx="8602133" cy="403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Everything you need to know about SIMPLIS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This Introduction is no substitute for our </a:t>
            </a:r>
          </a:p>
          <a:p>
            <a:pPr marL="458280" lvl="1">
              <a:buClr>
                <a:srgbClr val="404040"/>
              </a:buClr>
            </a:pPr>
            <a:r>
              <a:rPr 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	3-day </a:t>
            </a:r>
            <a:r>
              <a:rPr lang="en-US" sz="2400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</a:rPr>
              <a:t>Advanced SIMPLIS Training </a:t>
            </a:r>
            <a:r>
              <a:rPr 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course</a:t>
            </a: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Why SIMPLIS isn’t like your favorite flavor of Spice</a:t>
            </a: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The SIMPLIS “secret sauce”  IP</a:t>
            </a: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768401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Our Agenda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282222" y="959556"/>
            <a:ext cx="8590846" cy="4684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Lots of hands-on Exercises</a:t>
            </a:r>
            <a:endParaRPr lang="en-US" sz="2800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endParaRPr lang="en-US" sz="26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Questions &amp; Discussion are key to learning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endParaRPr lang="en-US" sz="26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 provide you with the most value, we may prioritize your questions</a:t>
            </a:r>
          </a:p>
          <a:p>
            <a:pPr marL="1372680" lvl="2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On current topic – immediate response</a:t>
            </a:r>
          </a:p>
          <a:p>
            <a:pPr marL="1372680" lvl="2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On upcoming topic – deferred response</a:t>
            </a:r>
          </a:p>
          <a:p>
            <a:pPr marL="1372680" lvl="2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Side topic – after the class</a:t>
            </a:r>
          </a:p>
          <a:p>
            <a:pPr marL="343080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378982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F3F0-B32C-4F79-A291-3D1AAD51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002600"/>
          </a:xfrm>
        </p:spPr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SIMPLIS Essentials Training</a:t>
            </a:r>
            <a:br>
              <a:rPr lang="en-US" sz="3200" b="1" dirty="0">
                <a:solidFill>
                  <a:schemeClr val="tx2"/>
                </a:solidFill>
              </a:rPr>
            </a:br>
            <a:br>
              <a:rPr lang="en-US" sz="1200" b="1" dirty="0">
                <a:solidFill>
                  <a:schemeClr val="tx2"/>
                </a:solidFill>
              </a:rPr>
            </a:br>
            <a:r>
              <a:rPr lang="en-US" sz="2800" b="1" dirty="0">
                <a:solidFill>
                  <a:schemeClr val="tx2"/>
                </a:solidFill>
              </a:rPr>
              <a:t>Daily Schedule: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ABB06-A072-4C7E-B0E1-D05085B798F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6839" y="1353312"/>
            <a:ext cx="8485631" cy="4228488"/>
          </a:xfrm>
        </p:spPr>
        <p:txBody>
          <a:bodyPr anchor="t" anchorCtr="0"/>
          <a:lstStyle/>
          <a:p>
            <a:endParaRPr lang="en-US" sz="2400" dirty="0"/>
          </a:p>
          <a:p>
            <a:r>
              <a:rPr lang="en-US" sz="2000" b="1" dirty="0"/>
              <a:t> 11:00 am EDT</a:t>
            </a:r>
            <a:r>
              <a:rPr lang="en-US" sz="2400" dirty="0"/>
              <a:t>		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Welcome</a:t>
            </a:r>
          </a:p>
          <a:p>
            <a:r>
              <a:rPr lang="en-US" sz="2000" b="1" dirty="0"/>
              <a:t> 11:05 am</a:t>
            </a:r>
            <a:r>
              <a:rPr lang="en-US" sz="2400" b="1" dirty="0"/>
              <a:t>		</a:t>
            </a:r>
            <a:r>
              <a:rPr lang="en-US" sz="2400" b="1" dirty="0">
                <a:solidFill>
                  <a:schemeClr val="tx2"/>
                </a:solidFill>
              </a:rPr>
              <a:t>Begin class</a:t>
            </a:r>
          </a:p>
          <a:p>
            <a:r>
              <a:rPr lang="en-US" sz="2000" b="1" dirty="0"/>
              <a:t>~1:00 pm</a:t>
            </a:r>
            <a:r>
              <a:rPr lang="en-US" sz="2400" b="1" dirty="0">
                <a:solidFill>
                  <a:schemeClr val="tx2"/>
                </a:solidFill>
              </a:rPr>
              <a:t>		</a:t>
            </a:r>
            <a:r>
              <a:rPr lang="en-US" sz="2000" b="1" dirty="0">
                <a:solidFill>
                  <a:schemeClr val="tx2"/>
                </a:solidFill>
              </a:rPr>
              <a:t>20 min </a:t>
            </a:r>
            <a:r>
              <a:rPr lang="en-US" sz="2400" b="1" dirty="0">
                <a:solidFill>
                  <a:schemeClr val="tx2"/>
                </a:solidFill>
              </a:rPr>
              <a:t>Lunch Break</a:t>
            </a:r>
            <a:endParaRPr lang="en-US" sz="2500" b="1" dirty="0">
              <a:solidFill>
                <a:schemeClr val="tx2"/>
              </a:solidFill>
            </a:endParaRPr>
          </a:p>
          <a:p>
            <a:r>
              <a:rPr lang="en-US" sz="2000" b="1" dirty="0"/>
              <a:t>~1:30 pm</a:t>
            </a:r>
            <a:r>
              <a:rPr lang="en-US" sz="2500" b="1" dirty="0">
                <a:solidFill>
                  <a:schemeClr val="tx2"/>
                </a:solidFill>
              </a:rPr>
              <a:t>		</a:t>
            </a:r>
            <a:r>
              <a:rPr lang="en-US" sz="2400" b="1" dirty="0">
                <a:solidFill>
                  <a:schemeClr val="tx2"/>
                </a:solidFill>
              </a:rPr>
              <a:t>Begin second session</a:t>
            </a:r>
          </a:p>
          <a:p>
            <a:r>
              <a:rPr lang="en-US" sz="2000" b="1" dirty="0"/>
              <a:t>~ 2:45 pm		</a:t>
            </a:r>
            <a:r>
              <a:rPr lang="en-US" sz="2400" b="1" dirty="0">
                <a:solidFill>
                  <a:schemeClr val="tx2"/>
                </a:solidFill>
              </a:rPr>
              <a:t>Christophe Basso </a:t>
            </a:r>
            <a:r>
              <a:rPr lang="en-US" sz="1800" b="1" dirty="0">
                <a:solidFill>
                  <a:schemeClr val="tx2"/>
                </a:solidFill>
              </a:rPr>
              <a:t>(Sampling of &gt; 130 				SIMPLIS Templates for Switching Power Supplies.  			Modeling and Measurement techniques) </a:t>
            </a:r>
          </a:p>
          <a:p>
            <a:r>
              <a:rPr lang="en-US" sz="2000" b="1" dirty="0"/>
              <a:t>  3:30 pm</a:t>
            </a:r>
            <a:r>
              <a:rPr lang="en-US" sz="2400" b="1" dirty="0">
                <a:solidFill>
                  <a:schemeClr val="tx2"/>
                </a:solidFill>
              </a:rPr>
              <a:t>		Done for the day</a:t>
            </a:r>
            <a:endParaRPr lang="en-US" sz="1400" b="1" dirty="0">
              <a:solidFill>
                <a:schemeClr val="tx2"/>
              </a:solidFill>
            </a:endParaRPr>
          </a:p>
          <a:p>
            <a:pPr marL="2743200" lvl="6" indent="0">
              <a:buNone/>
            </a:pPr>
            <a:r>
              <a:rPr lang="en-US" sz="1400" b="1" dirty="0">
                <a:solidFill>
                  <a:schemeClr val="tx2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will start on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will finish on time</a:t>
            </a:r>
          </a:p>
        </p:txBody>
      </p:sp>
    </p:spTree>
    <p:extLst>
      <p:ext uri="{BB962C8B-B14F-4D97-AF65-F5344CB8AC3E}">
        <p14:creationId xmlns:p14="http://schemas.microsoft.com/office/powerpoint/2010/main" val="1780641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18A2E-51CF-7A5B-107C-1B228D4BE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619" y="778177"/>
            <a:ext cx="7886700" cy="225029"/>
          </a:xfrm>
        </p:spPr>
        <p:txBody>
          <a:bodyPr>
            <a:normAutofit fontScale="90000"/>
          </a:bodyPr>
          <a:lstStyle/>
          <a:p>
            <a:r>
              <a:rPr lang="en-US" dirty="0"/>
              <a:t>Agenda 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30B7820F-A0CF-F7B1-E656-80D64C4934CA}"/>
              </a:ext>
            </a:extLst>
          </p:cNvPr>
          <p:cNvSpPr txBox="1">
            <a:spLocks/>
          </p:cNvSpPr>
          <p:nvPr/>
        </p:nvSpPr>
        <p:spPr>
          <a:xfrm>
            <a:off x="266632" y="1388951"/>
            <a:ext cx="4105927" cy="42578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half-day Session</a:t>
            </a:r>
            <a:endParaRPr lang="en-IE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44DAADE4-0A79-8EB5-ED41-7DCC4A9F2B2B}"/>
              </a:ext>
            </a:extLst>
          </p:cNvPr>
          <p:cNvSpPr txBox="1">
            <a:spLocks/>
          </p:cNvSpPr>
          <p:nvPr/>
        </p:nvSpPr>
        <p:spPr>
          <a:xfrm>
            <a:off x="4788895" y="1365980"/>
            <a:ext cx="4040723" cy="42578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800" b="1" dirty="0">
                <a:latin typeface="Arial" panose="020B0604020202020204" pitchFamily="34" charset="0"/>
                <a:cs typeface="Arial" panose="020B0604020202020204" pitchFamily="34" charset="0"/>
              </a:rPr>
              <a:t>Second Half-Day Session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FAA0C74-1A3C-17FE-82C7-E9FD6D11D867}"/>
              </a:ext>
            </a:extLst>
          </p:cNvPr>
          <p:cNvSpPr txBox="1">
            <a:spLocks/>
          </p:cNvSpPr>
          <p:nvPr/>
        </p:nvSpPr>
        <p:spPr>
          <a:xfrm>
            <a:off x="266632" y="1849526"/>
            <a:ext cx="4250703" cy="359626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Module 1 -  SIMPLIS Basics</a:t>
            </a:r>
            <a:endParaRPr lang="en-IE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2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1.0.1 SIMPLIS is a Time-Domain Simulator, all the Time, for Every Analysis, Period</a:t>
            </a:r>
            <a:endParaRPr lang="en-I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2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1.0.2 PWL Simulation and Modeling</a:t>
            </a:r>
            <a:endParaRPr lang="en-I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2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1.0.3 Multi-Level Modeling</a:t>
            </a:r>
            <a:endParaRPr lang="en-I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2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1.0.4 Accuracy of PWL Models</a:t>
            </a:r>
            <a:endParaRPr lang="en-I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2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1.0.5 POP and AC Analysis</a:t>
            </a:r>
            <a:endParaRPr lang="en-IE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200" b="1" dirty="0">
                <a:solidFill>
                  <a:schemeClr val="tx2"/>
                </a:solidFill>
              </a:rPr>
              <a:t>Christophe Basso:  </a:t>
            </a:r>
          </a:p>
          <a:p>
            <a:pPr marL="714375" lvl="1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100" b="1" dirty="0">
                <a:solidFill>
                  <a:schemeClr val="tx2"/>
                </a:solidFill>
              </a:rPr>
              <a:t>SIMPLIS Templates for Switching Power Supplies.  	- Modeling and Measurement techniques</a:t>
            </a:r>
            <a:endParaRPr lang="en-IE" sz="2800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301D37C7-508D-81B8-4A6C-3BA98844F684}"/>
              </a:ext>
            </a:extLst>
          </p:cNvPr>
          <p:cNvSpPr txBox="1">
            <a:spLocks/>
          </p:cNvSpPr>
          <p:nvPr/>
        </p:nvSpPr>
        <p:spPr>
          <a:xfrm>
            <a:off x="4572001" y="1864435"/>
            <a:ext cx="4398064" cy="459101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600"/>
              </a:spcAft>
              <a:buNone/>
            </a:pPr>
            <a:r>
              <a:rPr lang="en-US" sz="13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Module 2 - Advanced SIMPLIS</a:t>
            </a:r>
            <a:endParaRPr lang="en-IE" sz="13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2.0 Transient Analysis Settings</a:t>
            </a:r>
            <a:endParaRPr lang="en-IE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2.1 Initial Conditions </a:t>
            </a:r>
            <a:endParaRPr lang="en-IE" sz="13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107000"/>
              </a:lnSpc>
              <a:spcAft>
                <a:spcPts val="600"/>
              </a:spcAft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2.1.1 The Initial Conditions (.INIT) File</a:t>
            </a:r>
            <a:endParaRPr lang="en-IE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2.2 How POP Really Works</a:t>
            </a:r>
            <a:endParaRPr lang="en-IE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107000"/>
              </a:lnSpc>
              <a:spcAft>
                <a:spcPts val="600"/>
              </a:spcAft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2.2.1 Overview of the Periodic Operating Point (POP) Analysis</a:t>
            </a:r>
            <a:endParaRPr lang="en-IE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107000"/>
              </a:lnSpc>
              <a:spcAft>
                <a:spcPts val="600"/>
              </a:spcAft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2.2.2 The Core POP Process</a:t>
            </a:r>
            <a:endParaRPr lang="en-IE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107000"/>
              </a:lnSpc>
              <a:spcAft>
                <a:spcPts val="600"/>
              </a:spcAft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3"/>
              </a:rPr>
              <a:t>2.2.3 POP Error Messages</a:t>
            </a:r>
            <a:endParaRPr lang="en-IE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57213" lvl="1" indent="-214313">
              <a:lnSpc>
                <a:spcPct val="107000"/>
              </a:lnSpc>
              <a:spcAft>
                <a:spcPts val="600"/>
              </a:spcAft>
              <a:buSzPts val="1000"/>
              <a:buFont typeface="Courier New" panose="02070309020205020404" pitchFamily="49" charset="0"/>
              <a:buChar char="o"/>
              <a:tabLst>
                <a:tab pos="685800" algn="l"/>
              </a:tabLst>
            </a:pPr>
            <a:r>
              <a:rPr lang="en-US" sz="1300" u="sng" dirty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14"/>
              </a:rPr>
              <a:t>2.2.4 Circuits Which Cause POP to Fail</a:t>
            </a:r>
            <a:endParaRPr lang="en-IE" sz="1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57175">
              <a:lnSpc>
                <a:spcPct val="12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US" sz="1300" b="1" dirty="0">
                <a:solidFill>
                  <a:schemeClr val="tx2"/>
                </a:solidFill>
              </a:rPr>
              <a:t>Chris Swartz:</a:t>
            </a:r>
          </a:p>
          <a:p>
            <a:pPr lvl="1" indent="-257175">
              <a:lnSpc>
                <a:spcPct val="127000"/>
              </a:lnSpc>
              <a:spcAft>
                <a:spcPts val="600"/>
              </a:spcAft>
              <a:buSzPts val="1000"/>
              <a:buFont typeface="Symbol" panose="05050102010706020507" pitchFamily="18" charset="2"/>
              <a:buChar char=""/>
              <a:tabLst>
                <a:tab pos="342900" algn="l"/>
              </a:tabLst>
            </a:pPr>
            <a:r>
              <a:rPr lang="en-IE" sz="1300" b="1" dirty="0">
                <a:solidFill>
                  <a:schemeClr val="tx2"/>
                </a:solidFill>
              </a:rPr>
              <a:t>Modelling &amp; Measuring EMI </a:t>
            </a:r>
            <a:r>
              <a:rPr lang="en-US" sz="1300" b="1" dirty="0">
                <a:solidFill>
                  <a:schemeClr val="tx2"/>
                </a:solidFill>
              </a:rPr>
              <a:t>for Switching Power Supplies. </a:t>
            </a:r>
            <a:endParaRPr lang="en-IE" sz="1300" b="1" dirty="0">
              <a:solidFill>
                <a:schemeClr val="tx2"/>
              </a:solidFill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Wrap up</a:t>
            </a:r>
            <a:endParaRPr lang="en-I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475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8A33-9FDF-4B52-B02A-3F4BF1331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70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B8F3-462E-4300-9C2F-7E6F3588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2800" dirty="0"/>
              <a:t>WebEx Breakouts: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6A809-E8EC-4F19-BCE0-8FD8BBC13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600"/>
          </a:xfrm>
        </p:spPr>
        <p:txBody>
          <a:bodyPr/>
          <a:lstStyle/>
          <a:p>
            <a:r>
              <a:rPr lang="en-US" sz="1800" dirty="0">
                <a:solidFill>
                  <a:schemeClr val="tx1"/>
                </a:solidFill>
              </a:rPr>
              <a:t>WebEx Breakouts will be used during some of our breaks.</a:t>
            </a:r>
          </a:p>
          <a:p>
            <a:r>
              <a:rPr lang="en-US" sz="1800" dirty="0">
                <a:solidFill>
                  <a:schemeClr val="tx1"/>
                </a:solidFill>
              </a:rPr>
              <a:t>We will divide you into smaller groups.</a:t>
            </a:r>
          </a:p>
          <a:p>
            <a:r>
              <a:rPr lang="en-US" sz="1800" dirty="0">
                <a:solidFill>
                  <a:srgbClr val="FF0000"/>
                </a:solidFill>
              </a:rPr>
              <a:t>We request webcams to be turned on for this time.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</a:rPr>
              <a:t>To enter a Breakout Session, select:</a:t>
            </a:r>
          </a:p>
          <a:p>
            <a:pPr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</a:rPr>
              <a:t>Participants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</a:rPr>
              <a:t> 	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chemeClr val="tx1"/>
                </a:solidFill>
              </a:rPr>
              <a:t>Breakout Session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</a:endParaRP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tx1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u="sng" dirty="0">
                <a:solidFill>
                  <a:srgbClr val="3F84E9"/>
                </a:solidFill>
              </a:rPr>
              <a:t>Join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16DA63-1D5E-7990-9442-B651E8C59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3964" y="1918663"/>
            <a:ext cx="1891765" cy="3424335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F55D97-474D-2D05-47E4-824B725201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90508" r="1" b="619"/>
          <a:stretch/>
        </p:blipFill>
        <p:spPr>
          <a:xfrm>
            <a:off x="1794854" y="2898658"/>
            <a:ext cx="2057400" cy="358866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A12F616D-E038-F48B-97A7-49747537E3AA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52750" y="2716530"/>
            <a:ext cx="190500" cy="152400"/>
          </a:xfrm>
          <a:prstGeom prst="bentConnector3">
            <a:avLst>
              <a:gd name="adj1" fmla="val -18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405CDA8-E4AB-E4F5-A7A4-019DE8F18E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3889"/>
          <a:stretch/>
        </p:blipFill>
        <p:spPr>
          <a:xfrm>
            <a:off x="1717589" y="3505200"/>
            <a:ext cx="1981775" cy="12954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303339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B8F3-462E-4300-9C2F-7E6F3588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2800" dirty="0"/>
              <a:t>WebEx Meetings Breakouts: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6A809-E8EC-4F19-BCE0-8FD8BBC13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</a:rPr>
              <a:t>To leave a Breakout Session, select Participants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</a:rPr>
              <a:t> 	and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</a:rPr>
              <a:t>You will receive the following message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</a:rPr>
              <a:t>Select                       and you will be sent to the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</a:rPr>
              <a:t>Main Session.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CF431D-D250-3B7B-825D-3DA2780ED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260" y="1143000"/>
            <a:ext cx="2391440" cy="4413387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F7D3B40-DB55-8B4E-DE05-171F5984D8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633255"/>
            <a:ext cx="304800" cy="2958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5C5297-49D0-A506-BDD9-766A04A8AE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2255044"/>
            <a:ext cx="3602860" cy="10953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623D4C3-0033-9506-A1FD-ACEF80A8A4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3491988"/>
            <a:ext cx="1219200" cy="36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84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FA2F5-D033-4406-869E-A9DC914EF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0717"/>
            <a:ext cx="8229240" cy="231118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SIMPLIS Essentials Training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sz="1050" dirty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11:00 am – 3:30 pm EDT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September 24 &amp; 25, 2024</a:t>
            </a:r>
            <a:br>
              <a:rPr lang="en-US" sz="2800" dirty="0">
                <a:solidFill>
                  <a:srgbClr val="002060"/>
                </a:solidFill>
              </a:rPr>
            </a:br>
            <a:br>
              <a:rPr lang="en-US" sz="1200" dirty="0">
                <a:solidFill>
                  <a:srgbClr val="002060"/>
                </a:solidFill>
              </a:rPr>
            </a:br>
            <a:r>
              <a:rPr lang="en-US" sz="2800" b="1" dirty="0">
                <a:solidFill>
                  <a:srgbClr val="002060"/>
                </a:solidFill>
              </a:rPr>
              <a:t>SIMPLIS Technologies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35BC-91F0-4E79-A2AD-9A7A0A653AF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51433" y="2264830"/>
            <a:ext cx="8229240" cy="4618351"/>
          </a:xfrm>
        </p:spPr>
        <p:txBody>
          <a:bodyPr/>
          <a:lstStyle/>
          <a:p>
            <a:pPr marL="0" indent="0" algn="ctr">
              <a:buNone/>
            </a:pPr>
            <a:endParaRPr lang="en-US" sz="1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05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		</a:t>
            </a:r>
            <a:r>
              <a:rPr lang="en-US" sz="2400" dirty="0">
                <a:solidFill>
                  <a:srgbClr val="002060"/>
                </a:solidFill>
              </a:rPr>
              <a:t>Tom Wilson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Matt Fortin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</a:t>
            </a:r>
          </a:p>
          <a:p>
            <a:endParaRPr lang="en-US" sz="2400" dirty="0">
              <a:solidFill>
                <a:srgbClr val="002060"/>
              </a:solidFill>
            </a:endParaRPr>
          </a:p>
          <a:p>
            <a:r>
              <a:rPr lang="en-US" sz="1600" dirty="0">
                <a:solidFill>
                  <a:srgbClr val="002060"/>
                </a:solidFill>
              </a:rPr>
              <a:t>		</a:t>
            </a:r>
            <a:r>
              <a:rPr lang="en-US" sz="2400" dirty="0">
                <a:solidFill>
                  <a:srgbClr val="002060"/>
                </a:solidFill>
              </a:rPr>
              <a:t>Christophe Basso</a:t>
            </a:r>
          </a:p>
          <a:p>
            <a:r>
              <a:rPr lang="en-US" sz="1200" dirty="0">
                <a:solidFill>
                  <a:srgbClr val="002060"/>
                </a:solidFill>
              </a:rPr>
              <a:t>		</a:t>
            </a:r>
            <a:r>
              <a:rPr lang="en-US" sz="2400" dirty="0">
                <a:solidFill>
                  <a:srgbClr val="002060"/>
                </a:solidFill>
              </a:rPr>
              <a:t>Jens </a:t>
            </a:r>
            <a:r>
              <a:rPr lang="en-US" sz="2400" dirty="0" err="1">
                <a:solidFill>
                  <a:srgbClr val="002060"/>
                </a:solidFill>
              </a:rPr>
              <a:t>Ejury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		Chris Swartz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Ronald Wong</a:t>
            </a:r>
          </a:p>
          <a:p>
            <a:endParaRPr lang="en-US" sz="1200" dirty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6FFA9506-613B-4C8C-9DCF-4461588C3BA1}"/>
              </a:ext>
            </a:extLst>
          </p:cNvPr>
          <p:cNvSpPr/>
          <p:nvPr/>
        </p:nvSpPr>
        <p:spPr>
          <a:xfrm>
            <a:off x="4872566" y="4440767"/>
            <a:ext cx="258527" cy="137583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FD2C46-F132-4059-8DDD-D87C6F995A61}"/>
              </a:ext>
            </a:extLst>
          </p:cNvPr>
          <p:cNvSpPr txBox="1"/>
          <p:nvPr/>
        </p:nvSpPr>
        <p:spPr>
          <a:xfrm>
            <a:off x="5446519" y="3185832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Instructors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C6F687B5-8E72-4FCC-B5BD-D321F41D53ED}"/>
              </a:ext>
            </a:extLst>
          </p:cNvPr>
          <p:cNvSpPr/>
          <p:nvPr/>
        </p:nvSpPr>
        <p:spPr>
          <a:xfrm>
            <a:off x="4872567" y="3039536"/>
            <a:ext cx="258526" cy="7408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71656-D2E8-4D7C-839A-CB87EFE1777C}"/>
              </a:ext>
            </a:extLst>
          </p:cNvPr>
          <p:cNvSpPr txBox="1"/>
          <p:nvPr/>
        </p:nvSpPr>
        <p:spPr>
          <a:xfrm>
            <a:off x="5301930" y="4912420"/>
            <a:ext cx="1909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Round Table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931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96D6A-26DA-1B88-F920-24C5ED424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Breakout Session Topics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D5F8C4-CE81-FF57-E1E4-350400760F0E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732407" y="1836472"/>
            <a:ext cx="8229240" cy="3185055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sz="3200" dirty="0"/>
              <a:t>Modeling MOSFETs and MOSFET Losses</a:t>
            </a:r>
          </a:p>
          <a:p>
            <a:pPr marL="514350" indent="-514350">
              <a:buAutoNum type="alphaUcPeriod"/>
            </a:pPr>
            <a:endParaRPr lang="en-US" sz="3200" dirty="0"/>
          </a:p>
          <a:p>
            <a:pPr marL="514350" indent="-514350">
              <a:buAutoNum type="alphaUcPeriod"/>
            </a:pPr>
            <a:r>
              <a:rPr lang="en-US" sz="3200" dirty="0"/>
              <a:t>Design Verification Module</a:t>
            </a:r>
          </a:p>
          <a:p>
            <a:pPr marL="514350" indent="-514350">
              <a:buAutoNum type="alphaUcPeriod"/>
            </a:pPr>
            <a:endParaRPr lang="en-US" sz="3200" dirty="0"/>
          </a:p>
          <a:p>
            <a:pPr marL="514350" indent="-514350">
              <a:buAutoNum type="alphaU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86321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8A33-9FDF-4B52-B02A-3F4BF1331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24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C83F1-9479-476F-9977-D5DAB45D0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Introduction</a:t>
            </a:r>
            <a:r>
              <a:rPr lang="en-US" sz="2800" b="1" dirty="0">
                <a:solidFill>
                  <a:schemeClr val="tx2"/>
                </a:solidFill>
              </a:rPr>
              <a:t> to SIMPLIS -- </a:t>
            </a:r>
            <a:r>
              <a:rPr lang="en-US" sz="3200" b="1" dirty="0">
                <a:solidFill>
                  <a:schemeClr val="tx2"/>
                </a:solidFill>
              </a:rPr>
              <a:t>check list:</a:t>
            </a:r>
            <a:br>
              <a:rPr lang="en-US" sz="3200" b="1" dirty="0">
                <a:solidFill>
                  <a:schemeClr val="tx2"/>
                </a:solidFill>
              </a:rPr>
            </a:br>
            <a:br>
              <a:rPr lang="en-US" sz="800" b="1" dirty="0">
                <a:solidFill>
                  <a:schemeClr val="tx2"/>
                </a:solidFill>
              </a:rPr>
            </a:br>
            <a:r>
              <a:rPr lang="en-US" sz="1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ref:  </a:t>
            </a:r>
            <a:r>
              <a:rPr lang="en-US" sz="1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email from </a:t>
            </a:r>
            <a:r>
              <a:rPr lang="en-US" sz="1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Matt Fortin </a:t>
            </a:r>
            <a:br>
              <a:rPr lang="en-US" sz="20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</a:br>
            <a:r>
              <a:rPr lang="en-US" sz="1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Subject: </a:t>
            </a:r>
            <a:r>
              <a:rPr lang="en-US" sz="1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SIMPLIS Training -- Remote Desktop Login Information -- READ CAREFULLY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6C7D4-4715-4971-9B39-AF2CAE34A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GoToTraining</a:t>
            </a:r>
            <a:r>
              <a:rPr lang="en-US" dirty="0"/>
              <a:t> material  </a:t>
            </a:r>
          </a:p>
          <a:p>
            <a:pPr lvl="1"/>
            <a:r>
              <a:rPr lang="en-US" dirty="0"/>
              <a:t>Display on external monitor</a:t>
            </a:r>
          </a:p>
          <a:p>
            <a:pPr lvl="1"/>
            <a:r>
              <a:rPr lang="en-US" dirty="0"/>
              <a:t>Mute your microphone</a:t>
            </a:r>
          </a:p>
          <a:p>
            <a:pPr lvl="1"/>
            <a:r>
              <a:rPr lang="en-US" dirty="0"/>
              <a:t>Locate </a:t>
            </a:r>
            <a:r>
              <a:rPr lang="en-US" dirty="0" err="1"/>
              <a:t>GoToTraining</a:t>
            </a:r>
            <a:r>
              <a:rPr lang="en-US" dirty="0"/>
              <a:t> chat window</a:t>
            </a:r>
          </a:p>
          <a:p>
            <a:r>
              <a:rPr lang="en-US" dirty="0"/>
              <a:t>Remote Desktop session </a:t>
            </a:r>
            <a:r>
              <a:rPr lang="en-US" sz="2000" dirty="0"/>
              <a:t>(do not </a:t>
            </a:r>
            <a:r>
              <a:rPr lang="en-US" sz="2000" u="sng" dirty="0"/>
              <a:t>minimize</a:t>
            </a:r>
            <a:r>
              <a:rPr lang="en-US" sz="2000" dirty="0"/>
              <a:t> this window)</a:t>
            </a:r>
            <a:endParaRPr lang="en-US" dirty="0"/>
          </a:p>
          <a:p>
            <a:pPr lvl="1"/>
            <a:r>
              <a:rPr lang="en-US" dirty="0"/>
              <a:t>Display on Laptop monitor</a:t>
            </a:r>
          </a:p>
          <a:p>
            <a:pPr lvl="1"/>
            <a:r>
              <a:rPr lang="en-US" dirty="0"/>
              <a:t>Open SIMetrix/SIMPLIS</a:t>
            </a:r>
          </a:p>
          <a:p>
            <a:pPr lvl="1"/>
            <a:r>
              <a:rPr lang="en-US" dirty="0"/>
              <a:t>Open </a:t>
            </a:r>
            <a:r>
              <a:rPr lang="en-US" sz="2200" dirty="0">
                <a:solidFill>
                  <a:schemeClr val="tx2"/>
                </a:solidFill>
              </a:rPr>
              <a:t>Advanced SIMPLIS Training </a:t>
            </a:r>
            <a:r>
              <a:rPr lang="en-US" dirty="0"/>
              <a:t>docs</a:t>
            </a:r>
          </a:p>
          <a:p>
            <a:pPr lvl="1"/>
            <a:r>
              <a:rPr lang="en-US" dirty="0"/>
              <a:t>Open </a:t>
            </a:r>
            <a:r>
              <a:rPr lang="en-US" dirty="0" err="1"/>
              <a:t>Rocket.Chat</a:t>
            </a:r>
            <a:r>
              <a:rPr lang="en-US" dirty="0"/>
              <a:t> window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10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CD418-B093-434D-BA99-4F31A6B48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For questions to the Trainer: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ECD89B0-7CF5-47D1-AC8C-FCFBAC15F12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0535" y="4358015"/>
            <a:ext cx="3049223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Type your question in Chat</a:t>
            </a:r>
          </a:p>
          <a:p>
            <a:pPr marL="0" indent="0">
              <a:buNone/>
            </a:pP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sz="20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GoToTraining</a:t>
            </a:r>
            <a:r>
              <a:rPr lang="en-US" sz="2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session)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430D41B-84CD-4AF1-93F3-605BFC260DA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9" r="4639" b="1"/>
          <a:stretch/>
        </p:blipFill>
        <p:spPr>
          <a:xfrm>
            <a:off x="3962399" y="1107737"/>
            <a:ext cx="3596988" cy="523738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F8DD938-35BB-41F5-BBD1-1C811291052B}"/>
              </a:ext>
            </a:extLst>
          </p:cNvPr>
          <p:cNvCxnSpPr>
            <a:cxnSpLocks/>
          </p:cNvCxnSpPr>
          <p:nvPr/>
        </p:nvCxnSpPr>
        <p:spPr>
          <a:xfrm>
            <a:off x="3411063" y="4514184"/>
            <a:ext cx="4572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9235E62-4919-4990-A3F6-2F4B465A86F8}"/>
              </a:ext>
            </a:extLst>
          </p:cNvPr>
          <p:cNvSpPr txBox="1"/>
          <p:nvPr/>
        </p:nvSpPr>
        <p:spPr>
          <a:xfrm>
            <a:off x="5245733" y="4671590"/>
            <a:ext cx="335188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1" indent="-166688"/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Start your question with </a:t>
            </a:r>
            <a:r>
              <a:rPr lang="en-US" sz="2000" b="1" dirty="0">
                <a:solidFill>
                  <a:srgbClr val="0330EF"/>
                </a:solidFill>
              </a:rPr>
              <a:t>Q:</a:t>
            </a:r>
            <a:endParaRPr lang="en-US" sz="1800" b="1" dirty="0">
              <a:solidFill>
                <a:srgbClr val="0330EF"/>
              </a:solidFill>
            </a:endParaRPr>
          </a:p>
          <a:p>
            <a:pPr marL="176212" lvl="1" indent="0">
              <a:buNone/>
            </a:pPr>
            <a:r>
              <a:rPr 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“</a:t>
            </a:r>
            <a:r>
              <a:rPr lang="en-US" sz="1800" b="1" dirty="0">
                <a:solidFill>
                  <a:srgbClr val="0330EF"/>
                </a:solidFill>
              </a:rPr>
              <a:t>Q: 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Enter question here.”</a:t>
            </a:r>
            <a:endParaRPr lang="en-US" sz="18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C450BC5-C025-4963-BA15-97EAB2AB2209}"/>
              </a:ext>
            </a:extLst>
          </p:cNvPr>
          <p:cNvCxnSpPr>
            <a:cxnSpLocks/>
          </p:cNvCxnSpPr>
          <p:nvPr/>
        </p:nvCxnSpPr>
        <p:spPr>
          <a:xfrm flipH="1">
            <a:off x="5136315" y="5199017"/>
            <a:ext cx="370986" cy="4266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392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35619-8824-485A-9AEF-32DEDB0F7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077903"/>
          </a:xfrm>
        </p:spPr>
        <p:txBody>
          <a:bodyPr/>
          <a:lstStyle/>
          <a:p>
            <a:r>
              <a:rPr lang="en-US" sz="3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For Technical Support during training:</a:t>
            </a:r>
            <a:br>
              <a:rPr lang="en-US" sz="3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</a:br>
            <a:r>
              <a:rPr lang="en-US" sz="1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ref:  </a:t>
            </a:r>
            <a:r>
              <a:rPr lang="en-US" sz="1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email from </a:t>
            </a:r>
            <a:r>
              <a:rPr lang="en-US" sz="1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Matt Fortin </a:t>
            </a:r>
            <a:br>
              <a:rPr lang="en-US" sz="20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</a:br>
            <a:r>
              <a:rPr lang="en-US" sz="1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Subject: </a:t>
            </a:r>
            <a:r>
              <a:rPr lang="en-US" sz="1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SIMPLIS Training -- Remote Desktop Login Information -- READ CAREFULLY</a:t>
            </a:r>
            <a:endParaRPr lang="en-US" sz="2000" b="1" i="1" spc="92" dirty="0">
              <a:solidFill>
                <a:srgbClr val="084D8F"/>
              </a:solidFill>
              <a:uFill>
                <a:solidFill>
                  <a:srgbClr val="FFFFFF"/>
                </a:solidFill>
              </a:uFill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2A606E9-B9FA-44CC-8CD6-8B9CF83FE5AA}"/>
              </a:ext>
            </a:extLst>
          </p:cNvPr>
          <p:cNvCxnSpPr>
            <a:cxnSpLocks/>
          </p:cNvCxnSpPr>
          <p:nvPr/>
        </p:nvCxnSpPr>
        <p:spPr>
          <a:xfrm flipH="1" flipV="1">
            <a:off x="2712378" y="4832708"/>
            <a:ext cx="306502" cy="4489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9373287-C5CC-40C9-A3E0-498EE0DED1E8}"/>
              </a:ext>
            </a:extLst>
          </p:cNvPr>
          <p:cNvSpPr txBox="1"/>
          <p:nvPr/>
        </p:nvSpPr>
        <p:spPr>
          <a:xfrm>
            <a:off x="608347" y="1576307"/>
            <a:ext cx="79227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            Open tech support chat window (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your Remote Desktop session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BD7D31-2B89-44A9-A70B-4607522EB2E3}"/>
              </a:ext>
            </a:extLst>
          </p:cNvPr>
          <p:cNvSpPr txBox="1"/>
          <p:nvPr/>
        </p:nvSpPr>
        <p:spPr>
          <a:xfrm>
            <a:off x="1291731" y="2271315"/>
            <a:ext cx="4646845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Rocket.Chat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login information:</a:t>
            </a:r>
          </a:p>
          <a:p>
            <a:endParaRPr lang="en-US" sz="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•    Username:  Email username    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  •    Password</a:t>
            </a: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</a:rPr>
              <a:t>:  </a:t>
            </a:r>
            <a:r>
              <a:rPr lang="en-US" b="1">
                <a:solidFill>
                  <a:schemeClr val="tx2"/>
                </a:solidFill>
              </a:rPr>
              <a:t>SIMPLISTraining0521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32878FD4-2CA9-4793-A4C9-EE04F9798D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05313" y="3333750"/>
            <a:ext cx="63817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7BDA89-33B8-4F20-AE38-BE6D1BAE5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828" y="1496652"/>
            <a:ext cx="685805" cy="52864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357B22C-4464-408B-912B-D828FC531058}"/>
              </a:ext>
            </a:extLst>
          </p:cNvPr>
          <p:cNvSpPr txBox="1"/>
          <p:nvPr/>
        </p:nvSpPr>
        <p:spPr>
          <a:xfrm>
            <a:off x="1632857" y="306977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9CA3B41-B71B-4347-A852-81B9734A1AAA}"/>
              </a:ext>
            </a:extLst>
          </p:cNvPr>
          <p:cNvSpPr txBox="1"/>
          <p:nvPr/>
        </p:nvSpPr>
        <p:spPr>
          <a:xfrm>
            <a:off x="3019741" y="5097027"/>
            <a:ext cx="4822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 Click on #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techsupport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… and let us know what your issue is via the #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techsupport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chat window.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18F8F7E-1FD4-49F7-A717-F26F0CA902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39" y="3308697"/>
            <a:ext cx="8196322" cy="152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71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35619-8824-485A-9AEF-32DEDB0F7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</a:rPr>
              <a:t>For Technical Support during training: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2A606E9-B9FA-44CC-8CD6-8B9CF83FE5AA}"/>
              </a:ext>
            </a:extLst>
          </p:cNvPr>
          <p:cNvCxnSpPr>
            <a:cxnSpLocks/>
          </p:cNvCxnSpPr>
          <p:nvPr/>
        </p:nvCxnSpPr>
        <p:spPr>
          <a:xfrm flipH="1">
            <a:off x="4145622" y="2076380"/>
            <a:ext cx="578779" cy="62058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9373287-C5CC-40C9-A3E0-498EE0DED1E8}"/>
              </a:ext>
            </a:extLst>
          </p:cNvPr>
          <p:cNvSpPr txBox="1"/>
          <p:nvPr/>
        </p:nvSpPr>
        <p:spPr>
          <a:xfrm>
            <a:off x="608348" y="1576307"/>
            <a:ext cx="8078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4.             You will receive a response from our engineers in an individual  		Discussion channel</a:t>
            </a:r>
          </a:p>
        </p:txBody>
      </p:sp>
      <p:sp>
        <p:nvSpPr>
          <p:cNvPr id="5" name="AutoShape 4">
            <a:extLst>
              <a:ext uri="{FF2B5EF4-FFF2-40B4-BE49-F238E27FC236}">
                <a16:creationId xmlns:a16="http://schemas.microsoft.com/office/drawing/2014/main" id="{32878FD4-2CA9-4793-A4C9-EE04F9798D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05313" y="3333750"/>
            <a:ext cx="638175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7BDA89-33B8-4F20-AE38-BE6D1BAE5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828" y="1496652"/>
            <a:ext cx="685805" cy="52864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357B22C-4464-408B-912B-D828FC531058}"/>
              </a:ext>
            </a:extLst>
          </p:cNvPr>
          <p:cNvSpPr txBox="1"/>
          <p:nvPr/>
        </p:nvSpPr>
        <p:spPr>
          <a:xfrm>
            <a:off x="1632857" y="306977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3040AAC-8D1C-4429-88EF-1C24F923E7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432" y="2819205"/>
            <a:ext cx="3448672" cy="10290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E3EABB-7F04-4819-8779-2E304D00FAC8}"/>
              </a:ext>
            </a:extLst>
          </p:cNvPr>
          <p:cNvSpPr txBox="1"/>
          <p:nvPr/>
        </p:nvSpPr>
        <p:spPr>
          <a:xfrm>
            <a:off x="2051961" y="4577414"/>
            <a:ext cx="6122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5.   If things get desperate, we may need to actually view your Remote Desktop session &amp; possibly take control of your keyboard and mouse to fix your problem.</a:t>
            </a:r>
          </a:p>
        </p:txBody>
      </p:sp>
    </p:spTree>
    <p:extLst>
      <p:ext uri="{BB962C8B-B14F-4D97-AF65-F5344CB8AC3E}">
        <p14:creationId xmlns:p14="http://schemas.microsoft.com/office/powerpoint/2010/main" val="420181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923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F3F0-B32C-4F79-A291-3D1AAD51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002600"/>
          </a:xfrm>
        </p:spPr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Today’s 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ABB06-A072-4C7E-B0E1-D05085B798F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6839" y="1353312"/>
            <a:ext cx="8485631" cy="4228488"/>
          </a:xfrm>
        </p:spPr>
        <p:txBody>
          <a:bodyPr anchor="t" anchorCtr="0"/>
          <a:lstStyle/>
          <a:p>
            <a:endParaRPr lang="en-US" sz="2400" dirty="0"/>
          </a:p>
          <a:p>
            <a:r>
              <a:rPr lang="en-US" sz="2000" dirty="0"/>
              <a:t>8:00 - 8:20 </a:t>
            </a:r>
            <a:r>
              <a:rPr lang="en-US" sz="1600" dirty="0"/>
              <a:t>EST</a:t>
            </a:r>
            <a:r>
              <a:rPr lang="en-US" sz="2400" dirty="0"/>
              <a:t>    	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Setup &amp; Logistics</a:t>
            </a:r>
          </a:p>
          <a:p>
            <a:r>
              <a:rPr lang="en-US" sz="2000" dirty="0"/>
              <a:t>8:20 – 8:30 </a:t>
            </a:r>
            <a:r>
              <a:rPr lang="en-US" sz="2400" dirty="0"/>
              <a:t>		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Welcome</a:t>
            </a:r>
            <a:endParaRPr lang="en-US" sz="2400" dirty="0"/>
          </a:p>
          <a:p>
            <a:r>
              <a:rPr lang="en-US" sz="2000" dirty="0"/>
              <a:t>8:30 - 10:00  </a:t>
            </a:r>
            <a:r>
              <a:rPr lang="en-US" sz="2400" dirty="0"/>
              <a:t>		</a:t>
            </a:r>
            <a:r>
              <a:rPr lang="en-US" sz="2400" b="1" dirty="0">
                <a:solidFill>
                  <a:schemeClr val="tx2"/>
                </a:solidFill>
              </a:rPr>
              <a:t>1.0 SIMPLIS Basics      Matt Fortin</a:t>
            </a:r>
          </a:p>
          <a:p>
            <a:r>
              <a:rPr lang="en-US" sz="2400" b="1" dirty="0">
                <a:solidFill>
                  <a:schemeClr val="tx2"/>
                </a:solidFill>
              </a:rPr>
              <a:t>				</a:t>
            </a: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000" dirty="0"/>
              <a:t>10:00 - 10:15 </a:t>
            </a:r>
            <a:r>
              <a:rPr lang="en-US" sz="2400" dirty="0"/>
              <a:t>		</a:t>
            </a:r>
            <a:r>
              <a:rPr lang="en-US" sz="2400" b="1" dirty="0">
                <a:solidFill>
                  <a:schemeClr val="tx2"/>
                </a:solidFill>
              </a:rPr>
              <a:t>Break</a:t>
            </a:r>
          </a:p>
          <a:p>
            <a:r>
              <a:rPr lang="en-US" sz="2000" dirty="0"/>
              <a:t>10:15 – 12:00</a:t>
            </a:r>
            <a:r>
              <a:rPr lang="en-US" sz="2400" b="1" dirty="0">
                <a:solidFill>
                  <a:schemeClr val="tx2"/>
                </a:solidFill>
              </a:rPr>
              <a:t>		2.1.1 The Initial Conditions (.INIT) File</a:t>
            </a:r>
            <a:endParaRPr lang="en-US" sz="2500" b="1" dirty="0">
              <a:solidFill>
                <a:schemeClr val="tx2"/>
              </a:solidFill>
            </a:endParaRPr>
          </a:p>
          <a:p>
            <a:pPr marL="2743200" lvl="6" indent="0">
              <a:buNone/>
            </a:pPr>
            <a:r>
              <a:rPr lang="en-US" sz="2400" b="1" dirty="0">
                <a:solidFill>
                  <a:schemeClr val="tx2"/>
                </a:solidFill>
              </a:rPr>
              <a:t>2.2 How POP Really Works</a:t>
            </a:r>
          </a:p>
          <a:p>
            <a:pPr marL="2743200" lvl="6" indent="0">
              <a:buNone/>
            </a:pPr>
            <a:endParaRPr lang="en-US" sz="1400" b="1" dirty="0">
              <a:solidFill>
                <a:schemeClr val="tx2"/>
              </a:solidFill>
            </a:endParaRPr>
          </a:p>
          <a:p>
            <a:pPr marL="2743200" lvl="6" indent="0">
              <a:buNone/>
            </a:pPr>
            <a:endParaRPr lang="en-US" sz="1400" b="1" dirty="0">
              <a:solidFill>
                <a:schemeClr val="tx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CCF919-D94A-4EFF-B338-E490B5ADDE04}"/>
              </a:ext>
            </a:extLst>
          </p:cNvPr>
          <p:cNvSpPr txBox="1"/>
          <p:nvPr/>
        </p:nvSpPr>
        <p:spPr>
          <a:xfrm>
            <a:off x="3987478" y="2691115"/>
            <a:ext cx="45705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1.0.1 SIMPLIS is a Time-Domain Simulator</a:t>
            </a:r>
          </a:p>
          <a:p>
            <a:r>
              <a:rPr lang="en-US" dirty="0">
                <a:solidFill>
                  <a:srgbClr val="0070C0"/>
                </a:solidFill>
              </a:rPr>
              <a:t>1.0.2 PWL Simulation and Modeling </a:t>
            </a:r>
          </a:p>
          <a:p>
            <a:r>
              <a:rPr lang="en-US" dirty="0">
                <a:solidFill>
                  <a:srgbClr val="0070C0"/>
                </a:solidFill>
              </a:rPr>
              <a:t>1.0.3 Multi-Level Modeling</a:t>
            </a:r>
          </a:p>
          <a:p>
            <a:r>
              <a:rPr lang="en-US" dirty="0">
                <a:solidFill>
                  <a:srgbClr val="0070C0"/>
                </a:solidFill>
              </a:rPr>
              <a:t>1.0.4 Accuracy of PWL Models</a:t>
            </a:r>
          </a:p>
          <a:p>
            <a:r>
              <a:rPr lang="en-US" dirty="0">
                <a:solidFill>
                  <a:srgbClr val="0070C0"/>
                </a:solidFill>
              </a:rPr>
              <a:t>1.0.5 POP and AC Analysis</a:t>
            </a:r>
          </a:p>
        </p:txBody>
      </p:sp>
    </p:spTree>
    <p:extLst>
      <p:ext uri="{BB962C8B-B14F-4D97-AF65-F5344CB8AC3E}">
        <p14:creationId xmlns:p14="http://schemas.microsoft.com/office/powerpoint/2010/main" val="1070208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Our Agenda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282222" y="959556"/>
            <a:ext cx="8590846" cy="4684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Lots of hands-on Exercises</a:t>
            </a:r>
            <a:endParaRPr lang="en-US" sz="2800" spc="-1" dirty="0">
              <a:solidFill>
                <a:srgbClr val="00206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endParaRPr lang="en-US" sz="26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Questions &amp; Discussion are key to learning</a:t>
            </a: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endParaRPr lang="en-US" sz="26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800280" lvl="1" indent="-342000">
              <a:buClr>
                <a:srgbClr val="404040"/>
              </a:buClr>
              <a:buFont typeface="Arial"/>
              <a:buChar char="•"/>
            </a:pPr>
            <a:r>
              <a:rPr lang="en-US" sz="2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 provide you with the most value, we may bin your questions</a:t>
            </a:r>
          </a:p>
          <a:p>
            <a:pPr marL="1372680" lvl="2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On current topic – immediate response</a:t>
            </a:r>
          </a:p>
          <a:p>
            <a:pPr marL="1372680" lvl="2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On upcoming topic – deferred response</a:t>
            </a:r>
          </a:p>
          <a:p>
            <a:pPr marL="1372680" lvl="2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-1" dirty="0">
                <a:solidFill>
                  <a:srgbClr val="002060"/>
                </a:solidFill>
                <a:uFill>
                  <a:solidFill>
                    <a:srgbClr val="FFFFFF"/>
                  </a:solidFill>
                </a:uFill>
              </a:rPr>
              <a:t>Side topic – discuss at break</a:t>
            </a:r>
          </a:p>
          <a:p>
            <a:pPr marL="343080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60537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FA2F5-D033-4406-869E-A9DC914EF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One-Day SIMPLIS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35BC-91F0-4E79-A2AD-9A7A0A653AF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380" y="1943187"/>
            <a:ext cx="8229240" cy="3215836"/>
          </a:xfrm>
        </p:spPr>
        <p:txBody>
          <a:bodyPr/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002060"/>
                </a:solidFill>
              </a:rPr>
              <a:t>Hangzhou </a:t>
            </a:r>
            <a:r>
              <a:rPr lang="en-US" sz="3200" b="1" dirty="0" err="1">
                <a:solidFill>
                  <a:srgbClr val="002060"/>
                </a:solidFill>
              </a:rPr>
              <a:t>Easitech</a:t>
            </a:r>
            <a:endParaRPr lang="en-US" sz="32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400" dirty="0"/>
              <a:t>October 18, 2019</a:t>
            </a:r>
            <a:endParaRPr lang="en-US" sz="600" dirty="0"/>
          </a:p>
          <a:p>
            <a:pPr marL="0" indent="0" algn="ctr">
              <a:buNone/>
            </a:pPr>
            <a:r>
              <a:rPr lang="en-US" sz="2400" dirty="0"/>
              <a:t>8:00 am – 5:00 pm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002060"/>
                </a:solidFill>
              </a:rPr>
              <a:t>SIMPLIS Technologies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Tom Wilson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John Wilson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159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F3F0-B32C-4F79-A291-3D1AAD51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002600"/>
          </a:xfrm>
        </p:spPr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SIMPLIS Essentials Training</a:t>
            </a:r>
            <a:br>
              <a:rPr lang="en-US" sz="3200" b="1" dirty="0">
                <a:solidFill>
                  <a:schemeClr val="tx2"/>
                </a:solidFill>
              </a:rPr>
            </a:br>
            <a:br>
              <a:rPr lang="en-US" sz="1200" b="1" dirty="0">
                <a:solidFill>
                  <a:schemeClr val="tx2"/>
                </a:solidFill>
              </a:rPr>
            </a:br>
            <a:r>
              <a:rPr lang="en-US" sz="2800" b="1" dirty="0">
                <a:solidFill>
                  <a:schemeClr val="tx2"/>
                </a:solidFill>
              </a:rPr>
              <a:t>Daily Schedule: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ABB06-A072-4C7E-B0E1-D05085B798F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6839" y="1353312"/>
            <a:ext cx="8485631" cy="4228488"/>
          </a:xfrm>
        </p:spPr>
        <p:txBody>
          <a:bodyPr anchor="t" anchorCtr="0"/>
          <a:lstStyle/>
          <a:p>
            <a:endParaRPr lang="en-US" sz="2400" dirty="0"/>
          </a:p>
          <a:p>
            <a:r>
              <a:rPr lang="en-US" sz="2000" b="1" dirty="0"/>
              <a:t> 11:00 am EDT</a:t>
            </a:r>
            <a:r>
              <a:rPr lang="en-US" sz="2400" dirty="0"/>
              <a:t>		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Welcome</a:t>
            </a:r>
          </a:p>
          <a:p>
            <a:r>
              <a:rPr lang="en-US" sz="2000" b="1" dirty="0"/>
              <a:t> 11:05 am</a:t>
            </a:r>
            <a:r>
              <a:rPr lang="en-US" sz="2400" b="1" dirty="0"/>
              <a:t>		</a:t>
            </a:r>
            <a:r>
              <a:rPr lang="en-US" sz="2400" b="1" dirty="0">
                <a:solidFill>
                  <a:schemeClr val="tx2"/>
                </a:solidFill>
              </a:rPr>
              <a:t>Begin class</a:t>
            </a:r>
          </a:p>
          <a:p>
            <a:r>
              <a:rPr lang="en-US" sz="2000" b="1" dirty="0"/>
              <a:t>~1:00 pm</a:t>
            </a:r>
            <a:r>
              <a:rPr lang="en-US" sz="2400" b="1" dirty="0">
                <a:solidFill>
                  <a:schemeClr val="tx2"/>
                </a:solidFill>
              </a:rPr>
              <a:t>		</a:t>
            </a:r>
            <a:r>
              <a:rPr lang="en-US" sz="2000" b="1" dirty="0">
                <a:solidFill>
                  <a:schemeClr val="tx2"/>
                </a:solidFill>
              </a:rPr>
              <a:t>20 min </a:t>
            </a:r>
            <a:r>
              <a:rPr lang="en-US" sz="2400" b="1" dirty="0">
                <a:solidFill>
                  <a:schemeClr val="tx2"/>
                </a:solidFill>
              </a:rPr>
              <a:t>Lunch Break</a:t>
            </a:r>
            <a:endParaRPr lang="en-US" sz="2500" b="1" dirty="0">
              <a:solidFill>
                <a:schemeClr val="tx2"/>
              </a:solidFill>
            </a:endParaRPr>
          </a:p>
          <a:p>
            <a:r>
              <a:rPr lang="en-US" sz="2000" b="1" dirty="0"/>
              <a:t>~1:30 pm</a:t>
            </a:r>
            <a:r>
              <a:rPr lang="en-US" sz="2500" b="1" dirty="0">
                <a:solidFill>
                  <a:schemeClr val="tx2"/>
                </a:solidFill>
              </a:rPr>
              <a:t>		</a:t>
            </a:r>
            <a:r>
              <a:rPr lang="en-US" sz="2400" b="1" dirty="0">
                <a:solidFill>
                  <a:schemeClr val="tx2"/>
                </a:solidFill>
              </a:rPr>
              <a:t>Begin second session</a:t>
            </a:r>
          </a:p>
          <a:p>
            <a:r>
              <a:rPr lang="en-US" sz="2000" b="1" dirty="0"/>
              <a:t>~ 2:45 pm		</a:t>
            </a:r>
            <a:r>
              <a:rPr lang="en-US" sz="2400" b="1" dirty="0">
                <a:solidFill>
                  <a:schemeClr val="tx2"/>
                </a:solidFill>
              </a:rPr>
              <a:t>Christophe Basso </a:t>
            </a:r>
            <a:r>
              <a:rPr lang="en-US" sz="1800" b="1" dirty="0">
                <a:solidFill>
                  <a:schemeClr val="tx2"/>
                </a:solidFill>
              </a:rPr>
              <a:t>(Sampling of &gt; 130 				SIMPLIS Templates for Switching Power Supplies.  			Modeling and Measurement techniques) </a:t>
            </a:r>
          </a:p>
          <a:p>
            <a:r>
              <a:rPr lang="en-US" sz="2000" b="1" dirty="0"/>
              <a:t>  3:30 pm</a:t>
            </a:r>
            <a:r>
              <a:rPr lang="en-US" sz="2400" b="1" dirty="0">
                <a:solidFill>
                  <a:schemeClr val="tx2"/>
                </a:solidFill>
              </a:rPr>
              <a:t>		Done for the day</a:t>
            </a:r>
            <a:endParaRPr lang="en-US" sz="1400" b="1" dirty="0">
              <a:solidFill>
                <a:schemeClr val="tx2"/>
              </a:solidFill>
            </a:endParaRPr>
          </a:p>
          <a:p>
            <a:pPr marL="2743200" lvl="6" indent="0">
              <a:buNone/>
            </a:pPr>
            <a:r>
              <a:rPr lang="en-US" sz="1400" b="1" dirty="0">
                <a:solidFill>
                  <a:schemeClr val="tx2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will start on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will finish on time</a:t>
            </a:r>
          </a:p>
        </p:txBody>
      </p:sp>
    </p:spTree>
    <p:extLst>
      <p:ext uri="{BB962C8B-B14F-4D97-AF65-F5344CB8AC3E}">
        <p14:creationId xmlns:p14="http://schemas.microsoft.com/office/powerpoint/2010/main" val="501702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FA2F5-D033-4406-869E-A9DC914EF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Delta SIMPLIS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35BC-91F0-4E79-A2AD-9A7A0A653AF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380" y="1287866"/>
            <a:ext cx="8229240" cy="3467014"/>
          </a:xfrm>
        </p:spPr>
        <p:txBody>
          <a:bodyPr/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002060"/>
                </a:solidFill>
              </a:rPr>
              <a:t>Delta Tainan</a:t>
            </a:r>
          </a:p>
          <a:p>
            <a:pPr marL="0" indent="0" algn="ctr">
              <a:buNone/>
            </a:pPr>
            <a:r>
              <a:rPr lang="en-US" sz="2400" dirty="0"/>
              <a:t>October 24, 2019</a:t>
            </a:r>
            <a:endParaRPr lang="en-US" sz="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002060"/>
                </a:solidFill>
              </a:rPr>
              <a:t>SIMPLIS Technologies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Tom Wilson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John Wilson</a:t>
            </a:r>
          </a:p>
          <a:p>
            <a:pPr marL="0" indent="0" algn="ctr"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800" dirty="0"/>
              <a:t>Please make sure:</a:t>
            </a:r>
          </a:p>
          <a:p>
            <a:pPr lvl="2"/>
            <a:endParaRPr lang="en-US" sz="200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50C47A-40D3-4E9E-820A-7D62DB4A489F}"/>
              </a:ext>
            </a:extLst>
          </p:cNvPr>
          <p:cNvSpPr txBox="1"/>
          <p:nvPr/>
        </p:nvSpPr>
        <p:spPr>
          <a:xfrm>
            <a:off x="2103120" y="4923803"/>
            <a:ext cx="5191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dirty="0"/>
              <a:t>You have access to the Internet</a:t>
            </a:r>
          </a:p>
          <a:p>
            <a:pPr marL="342900" indent="-342900">
              <a:buAutoNum type="arabicParenR"/>
            </a:pPr>
            <a:r>
              <a:rPr lang="en-US" sz="2400" dirty="0"/>
              <a:t>You can run a SIMPLIS simulation</a:t>
            </a:r>
          </a:p>
        </p:txBody>
      </p:sp>
    </p:spTree>
    <p:extLst>
      <p:ext uri="{BB962C8B-B14F-4D97-AF65-F5344CB8AC3E}">
        <p14:creationId xmlns:p14="http://schemas.microsoft.com/office/powerpoint/2010/main" val="38166332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FA2F5-D033-4406-869E-A9DC914EF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Delta SIMPLIS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35BC-91F0-4E79-A2AD-9A7A0A653AF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380" y="1287866"/>
            <a:ext cx="8229240" cy="3467014"/>
          </a:xfrm>
        </p:spPr>
        <p:txBody>
          <a:bodyPr/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002060"/>
                </a:solidFill>
              </a:rPr>
              <a:t>Delta </a:t>
            </a:r>
            <a:r>
              <a:rPr lang="en-US" sz="3200" b="1" dirty="0" err="1">
                <a:solidFill>
                  <a:srgbClr val="002060"/>
                </a:solidFill>
              </a:rPr>
              <a:t>Tauyuan</a:t>
            </a:r>
            <a:endParaRPr lang="en-US" sz="32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400" dirty="0"/>
              <a:t>October 25, 2019</a:t>
            </a:r>
            <a:endParaRPr lang="en-US" sz="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002060"/>
                </a:solidFill>
              </a:rPr>
              <a:t>SIMPLIS Technologies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Tom Wilson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John Wilson</a:t>
            </a:r>
          </a:p>
          <a:p>
            <a:pPr marL="0" indent="0" algn="ctr"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n-US" sz="2800" dirty="0"/>
              <a:t>Please make sure:</a:t>
            </a:r>
          </a:p>
          <a:p>
            <a:pPr lvl="2"/>
            <a:endParaRPr lang="en-US" sz="200" dirty="0">
              <a:solidFill>
                <a:srgbClr val="00206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50C47A-40D3-4E9E-820A-7D62DB4A489F}"/>
              </a:ext>
            </a:extLst>
          </p:cNvPr>
          <p:cNvSpPr txBox="1"/>
          <p:nvPr/>
        </p:nvSpPr>
        <p:spPr>
          <a:xfrm>
            <a:off x="2354580" y="4923803"/>
            <a:ext cx="484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You can run a SIMPLIS simulation</a:t>
            </a:r>
          </a:p>
        </p:txBody>
      </p:sp>
    </p:spTree>
    <p:extLst>
      <p:ext uri="{BB962C8B-B14F-4D97-AF65-F5344CB8AC3E}">
        <p14:creationId xmlns:p14="http://schemas.microsoft.com/office/powerpoint/2010/main" val="1998015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Course is Not About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270393" y="1061156"/>
            <a:ext cx="8602133" cy="403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Why SIMPLIS isn’t like your favorite flavor of Spice</a:t>
            </a: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8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The SIMPLIS “secret sauce”  IP</a:t>
            </a: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80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96623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</a:rPr>
              <a:t>Agenda Topics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457200" y="959556"/>
            <a:ext cx="8228520" cy="403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400" b="1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400" b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</a:rPr>
              <a:t>Monte Carlo Analysis in SIMPLIS</a:t>
            </a:r>
            <a:endParaRPr lang="en-US" sz="2400" b="1" i="1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</a:endParaRPr>
          </a:p>
          <a:p>
            <a:pPr marL="343980" indent="-342900">
              <a:lnSpc>
                <a:spcPct val="100000"/>
              </a:lnSpc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en-US" sz="2400" b="1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</a:endParaRPr>
          </a:p>
          <a:p>
            <a:pPr marL="343980" indent="-3429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400" b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</a:rPr>
              <a:t>C-code  </a:t>
            </a:r>
            <a:r>
              <a:rPr lang="en-US" sz="2400" b="1" spc="-1" dirty="0" err="1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</a:rPr>
              <a:t>dll</a:t>
            </a:r>
            <a:r>
              <a:rPr lang="en-US" sz="2400" b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</a:rPr>
              <a:t>  for describing SIMPLIS digital functions   </a:t>
            </a:r>
          </a:p>
          <a:p>
            <a:pPr marL="1080">
              <a:buClr>
                <a:srgbClr val="404040"/>
              </a:buClr>
            </a:pPr>
            <a:r>
              <a:rPr lang="en-US" sz="2400" b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</a:rPr>
              <a:t>	</a:t>
            </a:r>
            <a:r>
              <a:rPr lang="en-US" sz="2400" b="1" i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</a:rPr>
              <a:t>(SIMPLIS Pro and Elite versions 8.4+)</a:t>
            </a:r>
          </a:p>
          <a:p>
            <a:pPr marL="343980" indent="-342900">
              <a:lnSpc>
                <a:spcPct val="100000"/>
              </a:lnSpc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en-US" sz="2400" b="1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980" indent="-342900">
              <a:lnSpc>
                <a:spcPct val="100000"/>
              </a:lnSpc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400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Break</a:t>
            </a:r>
          </a:p>
          <a:p>
            <a:pPr marL="343980" indent="-342900">
              <a:lnSpc>
                <a:spcPct val="100000"/>
              </a:lnSpc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en-US" sz="2400" b="1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980" indent="-342900">
              <a:lnSpc>
                <a:spcPct val="100000"/>
              </a:lnSpc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400" b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Periodic Operating Point Analysis – How it works</a:t>
            </a:r>
          </a:p>
          <a:p>
            <a:pPr marL="343980" indent="-342900">
              <a:lnSpc>
                <a:spcPct val="100000"/>
              </a:lnSpc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en-US" sz="2400" b="1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980" indent="-342900">
              <a:lnSpc>
                <a:spcPct val="100000"/>
              </a:lnSpc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400" b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Magnetics Design Module </a:t>
            </a:r>
          </a:p>
          <a:p>
            <a:pPr marL="1080">
              <a:lnSpc>
                <a:spcPct val="100000"/>
              </a:lnSpc>
              <a:buClr>
                <a:srgbClr val="404040"/>
              </a:buClr>
            </a:pPr>
            <a:r>
              <a:rPr lang="en-US" sz="2400" b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lang="en-US" sz="2400" b="1" i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(works with all SIMPLIS version 8.4+)</a:t>
            </a:r>
          </a:p>
          <a:p>
            <a:pPr marL="915480" lvl="2">
              <a:buClr>
                <a:srgbClr val="404040"/>
              </a:buClr>
            </a:pPr>
            <a:endParaRPr lang="en-US" sz="2400" b="1" strike="noStrike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r>
              <a:rPr lang="en-US" sz="2400" b="1" spc="-1" dirty="0">
                <a:solidFill>
                  <a:schemeClr val="tx2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simplis.com/docs</a:t>
            </a: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r>
              <a:rPr lang="en-US" sz="2400" b="1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</a:t>
            </a:r>
            <a:r>
              <a:rPr lang="en-US" sz="2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implis.com/documentation/link/</a:t>
            </a:r>
            <a:r>
              <a:rPr lang="en-US" sz="2400" b="1" strike="noStrike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simplis</a:t>
            </a:r>
            <a:r>
              <a:rPr lang="en-US" sz="2400" b="1" strike="noStrike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/4000</a:t>
            </a: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2400" b="1" strike="noStrike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400" b="1" strike="noStrike" spc="-1" dirty="0">
              <a:solidFill>
                <a:schemeClr val="tx2">
                  <a:lumMod val="7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89114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FA2F5-D033-4406-869E-A9DC914EF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6764"/>
            <a:ext cx="8229240" cy="184167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Advanced SIMPLIS Training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sz="1050" dirty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8:30 am – 5:00 pm CDT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October 20 - 22, 2021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35BC-91F0-4E79-A2AD-9A7A0A653AF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51433" y="1818354"/>
            <a:ext cx="8229240" cy="484893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002060"/>
                </a:solidFill>
              </a:rPr>
              <a:t>SIMPLIS Technologies</a:t>
            </a:r>
          </a:p>
          <a:p>
            <a:pPr marL="0" indent="0" algn="ctr">
              <a:buNone/>
            </a:pPr>
            <a:endParaRPr lang="en-US" sz="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		</a:t>
            </a:r>
            <a:r>
              <a:rPr lang="en-US" sz="2400" dirty="0">
                <a:solidFill>
                  <a:srgbClr val="002060"/>
                </a:solidFill>
              </a:rPr>
              <a:t>Andrija </a:t>
            </a:r>
            <a:r>
              <a:rPr lang="en-US" sz="2400" dirty="0" err="1">
                <a:solidFill>
                  <a:srgbClr val="002060"/>
                </a:solidFill>
              </a:rPr>
              <a:t>Stupar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		Ron Wong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Tom Wilson	</a:t>
            </a:r>
            <a:endParaRPr lang="en-US" sz="105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		Matt Fortin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John Wilson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Aimee </a:t>
            </a:r>
            <a:r>
              <a:rPr lang="en-US" sz="2400" dirty="0" err="1">
                <a:solidFill>
                  <a:srgbClr val="002060"/>
                </a:solidFill>
              </a:rPr>
              <a:t>Kriz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		Chris Lovell</a:t>
            </a:r>
            <a:endParaRPr lang="en-US" sz="1200" dirty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6FFA9506-613B-4C8C-9DCF-4461588C3BA1}"/>
              </a:ext>
            </a:extLst>
          </p:cNvPr>
          <p:cNvSpPr/>
          <p:nvPr/>
        </p:nvSpPr>
        <p:spPr>
          <a:xfrm>
            <a:off x="4817585" y="5047004"/>
            <a:ext cx="313509" cy="6792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FD2C46-F132-4059-8DDD-D87C6F995A61}"/>
              </a:ext>
            </a:extLst>
          </p:cNvPr>
          <p:cNvSpPr txBox="1"/>
          <p:nvPr/>
        </p:nvSpPr>
        <p:spPr>
          <a:xfrm>
            <a:off x="5446519" y="3787248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Instructors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C6F687B5-8E72-4FCC-B5BD-D321F41D53ED}"/>
              </a:ext>
            </a:extLst>
          </p:cNvPr>
          <p:cNvSpPr/>
          <p:nvPr/>
        </p:nvSpPr>
        <p:spPr>
          <a:xfrm>
            <a:off x="4817584" y="3098402"/>
            <a:ext cx="313509" cy="16897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71656-D2E8-4D7C-839A-CB87EFE1777C}"/>
              </a:ext>
            </a:extLst>
          </p:cNvPr>
          <p:cNvSpPr txBox="1"/>
          <p:nvPr/>
        </p:nvSpPr>
        <p:spPr>
          <a:xfrm>
            <a:off x="5488197" y="5107282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Organizer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64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FA2F5-D033-4406-869E-A9DC914EF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One-Day SIMPLIS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35BC-91F0-4E79-A2AD-9A7A0A653AF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380" y="1520456"/>
            <a:ext cx="8229240" cy="4482779"/>
          </a:xfrm>
        </p:spPr>
        <p:txBody>
          <a:bodyPr/>
          <a:lstStyle/>
          <a:p>
            <a:pPr marL="0" indent="0" algn="ctr">
              <a:buNone/>
            </a:pPr>
            <a:endParaRPr lang="en-US" sz="2400" dirty="0"/>
          </a:p>
          <a:p>
            <a:pPr algn="ctr"/>
            <a:r>
              <a:rPr lang="en-US" sz="3200" b="1" dirty="0" err="1">
                <a:solidFill>
                  <a:srgbClr val="002060"/>
                </a:solidFill>
              </a:rPr>
              <a:t>IntergraTech</a:t>
            </a:r>
            <a:r>
              <a:rPr lang="en-US" sz="3200" b="1" dirty="0"/>
              <a:t> </a:t>
            </a:r>
          </a:p>
          <a:p>
            <a:pPr algn="ctr"/>
            <a:r>
              <a:rPr lang="en-US" sz="2400" dirty="0"/>
              <a:t>October 29, 2019</a:t>
            </a:r>
            <a:endParaRPr lang="en-US" sz="600" dirty="0"/>
          </a:p>
          <a:p>
            <a:pPr marL="0" indent="0" algn="ctr">
              <a:buNone/>
            </a:pPr>
            <a:r>
              <a:rPr lang="en-US" sz="2400" dirty="0"/>
              <a:t>9:00 am – 5:30 pm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2800" b="1" dirty="0">
                <a:solidFill>
                  <a:srgbClr val="002060"/>
                </a:solidFill>
              </a:rPr>
              <a:t>SIMPLIS Technologies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Tom Wilson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John Wilson</a:t>
            </a:r>
          </a:p>
          <a:p>
            <a:pPr marL="0" indent="0" algn="ctr">
              <a:buNone/>
            </a:pPr>
            <a:endParaRPr lang="en-US" sz="2800" dirty="0">
              <a:solidFill>
                <a:srgbClr val="002060"/>
              </a:solidFill>
            </a:endParaRPr>
          </a:p>
          <a:p>
            <a:pPr algn="ctr"/>
            <a:r>
              <a:rPr lang="en-US" sz="2400" dirty="0"/>
              <a:t>Please make sure:</a:t>
            </a:r>
          </a:p>
          <a:p>
            <a:pPr marL="0" indent="0" algn="ctr">
              <a:buNone/>
            </a:pP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E91055-59AE-49A3-AC2B-4109690C3434}"/>
              </a:ext>
            </a:extLst>
          </p:cNvPr>
          <p:cNvSpPr txBox="1"/>
          <p:nvPr/>
        </p:nvSpPr>
        <p:spPr>
          <a:xfrm>
            <a:off x="2103120" y="5420758"/>
            <a:ext cx="5191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400" dirty="0"/>
              <a:t>You have access to the Internet</a:t>
            </a:r>
          </a:p>
          <a:p>
            <a:pPr marL="342900" indent="-342900">
              <a:buAutoNum type="arabicParenR"/>
            </a:pPr>
            <a:r>
              <a:rPr lang="en-US" sz="2400" dirty="0"/>
              <a:t>You can run a SIMPLIS simulation</a:t>
            </a:r>
          </a:p>
        </p:txBody>
      </p:sp>
    </p:spTree>
    <p:extLst>
      <p:ext uri="{BB962C8B-B14F-4D97-AF65-F5344CB8AC3E}">
        <p14:creationId xmlns:p14="http://schemas.microsoft.com/office/powerpoint/2010/main" val="40997610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FA2F5-D033-4406-869E-A9DC914EF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6764"/>
            <a:ext cx="8229240" cy="184167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Introduction to SIMPLIS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sz="1050" dirty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8:00 am – 12:00 pm EST</a:t>
            </a:r>
            <a:br>
              <a:rPr lang="en-US" sz="2000" dirty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14:00 – 18:00 CET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Dec 8, 2020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35BC-91F0-4E79-A2AD-9A7A0A653AF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51433" y="1818354"/>
            <a:ext cx="8229240" cy="484893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002060"/>
                </a:solidFill>
              </a:rPr>
              <a:t>SIMPLIS Technologies</a:t>
            </a:r>
          </a:p>
          <a:p>
            <a:pPr marL="0" indent="0" algn="ctr">
              <a:buNone/>
            </a:pPr>
            <a:endParaRPr lang="en-US" sz="1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		</a:t>
            </a:r>
            <a:r>
              <a:rPr lang="en-US" sz="2400" dirty="0">
                <a:solidFill>
                  <a:srgbClr val="002060"/>
                </a:solidFill>
              </a:rPr>
              <a:t>Matt Fortin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Tom Wilson</a:t>
            </a:r>
          </a:p>
          <a:p>
            <a:endParaRPr lang="en-US" sz="105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		Aimee </a:t>
            </a:r>
            <a:r>
              <a:rPr lang="en-US" sz="2400" dirty="0" err="1">
                <a:solidFill>
                  <a:srgbClr val="002060"/>
                </a:solidFill>
              </a:rPr>
              <a:t>Kriz</a:t>
            </a:r>
            <a:endParaRPr lang="en-US" sz="2400" dirty="0">
              <a:solidFill>
                <a:srgbClr val="002060"/>
              </a:solidFill>
            </a:endParaRPr>
          </a:p>
          <a:p>
            <a:endParaRPr lang="en-US" sz="12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		Ron Wong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Andrija </a:t>
            </a:r>
            <a:r>
              <a:rPr lang="en-US" sz="2400" dirty="0" err="1">
                <a:solidFill>
                  <a:srgbClr val="002060"/>
                </a:solidFill>
              </a:rPr>
              <a:t>Stupar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		John Wilson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Chris Lovell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6FFA9506-613B-4C8C-9DCF-4461588C3BA1}"/>
              </a:ext>
            </a:extLst>
          </p:cNvPr>
          <p:cNvSpPr/>
          <p:nvPr/>
        </p:nvSpPr>
        <p:spPr>
          <a:xfrm>
            <a:off x="4817585" y="3421860"/>
            <a:ext cx="313509" cy="6792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FD2C46-F132-4059-8DDD-D87C6F995A61}"/>
              </a:ext>
            </a:extLst>
          </p:cNvPr>
          <p:cNvSpPr txBox="1"/>
          <p:nvPr/>
        </p:nvSpPr>
        <p:spPr>
          <a:xfrm>
            <a:off x="5388330" y="3528586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Instructors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C6F687B5-8E72-4FCC-B5BD-D321F41D53ED}"/>
              </a:ext>
            </a:extLst>
          </p:cNvPr>
          <p:cNvSpPr/>
          <p:nvPr/>
        </p:nvSpPr>
        <p:spPr>
          <a:xfrm>
            <a:off x="4818454" y="4715230"/>
            <a:ext cx="313509" cy="135746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7C4CAB-F466-4379-B8D8-B411BE0A71D6}"/>
              </a:ext>
            </a:extLst>
          </p:cNvPr>
          <p:cNvSpPr txBox="1"/>
          <p:nvPr/>
        </p:nvSpPr>
        <p:spPr>
          <a:xfrm>
            <a:off x="5389199" y="5162339"/>
            <a:ext cx="1998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Tech Support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71656-D2E8-4D7C-839A-CB87EFE1777C}"/>
              </a:ext>
            </a:extLst>
          </p:cNvPr>
          <p:cNvSpPr txBox="1"/>
          <p:nvPr/>
        </p:nvSpPr>
        <p:spPr>
          <a:xfrm>
            <a:off x="5383980" y="4181220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Organizer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3743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FA2F5-D033-4406-869E-A9DC914EF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6764"/>
            <a:ext cx="8229240" cy="184167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Advanced SIMPLIS Training</a:t>
            </a:r>
            <a:br>
              <a:rPr lang="en-US" dirty="0">
                <a:solidFill>
                  <a:srgbClr val="002060"/>
                </a:solidFill>
              </a:rPr>
            </a:br>
            <a:br>
              <a:rPr lang="en-US" sz="1050" dirty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9:00 am – 17:30 pm CEDT</a:t>
            </a:r>
            <a:br>
              <a:rPr lang="en-US" sz="2800" dirty="0">
                <a:solidFill>
                  <a:srgbClr val="002060"/>
                </a:solidFill>
              </a:rPr>
            </a:br>
            <a:r>
              <a:rPr lang="en-US" sz="2800" dirty="0">
                <a:solidFill>
                  <a:srgbClr val="002060"/>
                </a:solidFill>
              </a:rPr>
              <a:t>May 19 - 21, 2021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35BC-91F0-4E79-A2AD-9A7A0A653AF7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51433" y="1818354"/>
            <a:ext cx="8229240" cy="484893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002060"/>
                </a:solidFill>
              </a:rPr>
              <a:t>SIMPLIS Technologies</a:t>
            </a:r>
          </a:p>
          <a:p>
            <a:pPr marL="0" indent="0" algn="ctr">
              <a:buNone/>
            </a:pPr>
            <a:endParaRPr lang="en-US" sz="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4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en-US" sz="1050" b="1" dirty="0">
              <a:solidFill>
                <a:srgbClr val="002060"/>
              </a:solidFill>
            </a:endParaRPr>
          </a:p>
          <a:p>
            <a:r>
              <a:rPr lang="en-US" sz="2800" dirty="0">
                <a:solidFill>
                  <a:srgbClr val="002060"/>
                </a:solidFill>
              </a:rPr>
              <a:t>		</a:t>
            </a:r>
            <a:r>
              <a:rPr lang="en-US" sz="2400" dirty="0">
                <a:solidFill>
                  <a:srgbClr val="002060"/>
                </a:solidFill>
              </a:rPr>
              <a:t>Andrija </a:t>
            </a:r>
            <a:r>
              <a:rPr lang="en-US" sz="2400" dirty="0" err="1">
                <a:solidFill>
                  <a:srgbClr val="002060"/>
                </a:solidFill>
              </a:rPr>
              <a:t>Stupar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		Ron Wong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Tom Wilson	</a:t>
            </a:r>
            <a:endParaRPr lang="en-US" sz="105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		Matt Fortin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John Wilson 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</a:t>
            </a:r>
          </a:p>
          <a:p>
            <a:r>
              <a:rPr lang="en-US" sz="2400" dirty="0">
                <a:solidFill>
                  <a:srgbClr val="002060"/>
                </a:solidFill>
              </a:rPr>
              <a:t>		Chris Lovell</a:t>
            </a:r>
            <a:endParaRPr lang="en-US" sz="1200" dirty="0">
              <a:solidFill>
                <a:srgbClr val="002060"/>
              </a:solidFill>
            </a:endParaRPr>
          </a:p>
          <a:p>
            <a:endParaRPr lang="en-US" sz="2400" dirty="0">
              <a:solidFill>
                <a:srgbClr val="002060"/>
              </a:solidFill>
            </a:endParaRPr>
          </a:p>
          <a:p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6FFA9506-613B-4C8C-9DCF-4461588C3BA1}"/>
              </a:ext>
            </a:extLst>
          </p:cNvPr>
          <p:cNvSpPr/>
          <p:nvPr/>
        </p:nvSpPr>
        <p:spPr>
          <a:xfrm>
            <a:off x="4817585" y="5047004"/>
            <a:ext cx="313509" cy="6792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FD2C46-F132-4059-8DDD-D87C6F995A61}"/>
              </a:ext>
            </a:extLst>
          </p:cNvPr>
          <p:cNvSpPr txBox="1"/>
          <p:nvPr/>
        </p:nvSpPr>
        <p:spPr>
          <a:xfrm>
            <a:off x="5446519" y="3787248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Instructors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C6F687B5-8E72-4FCC-B5BD-D321F41D53ED}"/>
              </a:ext>
            </a:extLst>
          </p:cNvPr>
          <p:cNvSpPr/>
          <p:nvPr/>
        </p:nvSpPr>
        <p:spPr>
          <a:xfrm>
            <a:off x="4817584" y="3098402"/>
            <a:ext cx="313509" cy="16897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671656-D2E8-4D7C-839A-CB87EFE1777C}"/>
              </a:ext>
            </a:extLst>
          </p:cNvPr>
          <p:cNvSpPr txBox="1"/>
          <p:nvPr/>
        </p:nvSpPr>
        <p:spPr>
          <a:xfrm>
            <a:off x="5488197" y="5107282"/>
            <a:ext cx="1537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Organizer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6378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F3F0-B32C-4F79-A291-3D1AAD51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002600"/>
          </a:xfrm>
        </p:spPr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Daily Schedule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ABB06-A072-4C7E-B0E1-D05085B798F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6839" y="1000028"/>
            <a:ext cx="8485631" cy="4228488"/>
          </a:xfrm>
        </p:spPr>
        <p:txBody>
          <a:bodyPr anchor="t" anchorCtr="0"/>
          <a:lstStyle/>
          <a:p>
            <a:endParaRPr lang="en-US" sz="2400" dirty="0"/>
          </a:p>
          <a:p>
            <a:r>
              <a:rPr lang="en-US" sz="2000" dirty="0"/>
              <a:t>8:30 - 8:50 </a:t>
            </a:r>
            <a:r>
              <a:rPr lang="en-US" sz="1600" dirty="0"/>
              <a:t>CDT</a:t>
            </a:r>
            <a:r>
              <a:rPr lang="en-US" sz="2400" dirty="0"/>
              <a:t>    	</a:t>
            </a:r>
            <a:r>
              <a:rPr lang="en-US" sz="2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Setup &amp; Logistics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en-US" sz="2000" dirty="0"/>
              <a:t>8:50 – 9:00 </a:t>
            </a:r>
            <a:r>
              <a:rPr lang="en-US" sz="2400" dirty="0"/>
              <a:t>		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Welcome</a:t>
            </a:r>
          </a:p>
          <a:p>
            <a:endParaRPr lang="en-US" sz="2400" dirty="0"/>
          </a:p>
          <a:p>
            <a:r>
              <a:rPr lang="en-US" sz="2000" b="1" dirty="0"/>
              <a:t>09:00 </a:t>
            </a:r>
            <a:r>
              <a:rPr lang="en-US" sz="2400" b="1" dirty="0"/>
              <a:t>			</a:t>
            </a:r>
            <a:r>
              <a:rPr lang="en-US" sz="2400" b="1" dirty="0">
                <a:solidFill>
                  <a:schemeClr val="tx2"/>
                </a:solidFill>
              </a:rPr>
              <a:t>Begin class</a:t>
            </a:r>
          </a:p>
          <a:p>
            <a:r>
              <a:rPr lang="en-US" sz="2000" b="1" dirty="0"/>
              <a:t>~10:45</a:t>
            </a:r>
            <a:r>
              <a:rPr lang="en-US" sz="2400" b="1" dirty="0">
                <a:solidFill>
                  <a:schemeClr val="tx2"/>
                </a:solidFill>
              </a:rPr>
              <a:t>			</a:t>
            </a:r>
            <a:r>
              <a:rPr lang="en-US" sz="2000" b="1" dirty="0">
                <a:solidFill>
                  <a:schemeClr val="tx2"/>
                </a:solidFill>
              </a:rPr>
              <a:t>Morning Break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000" b="1" dirty="0"/>
              <a:t>~12:45 </a:t>
            </a:r>
            <a:r>
              <a:rPr lang="en-US" sz="2400" b="1" dirty="0">
                <a:solidFill>
                  <a:schemeClr val="tx2"/>
                </a:solidFill>
              </a:rPr>
              <a:t>			</a:t>
            </a:r>
            <a:r>
              <a:rPr lang="en-US" sz="2000" b="1" dirty="0">
                <a:solidFill>
                  <a:schemeClr val="tx2"/>
                </a:solidFill>
              </a:rPr>
              <a:t>Lunch Break</a:t>
            </a:r>
            <a:endParaRPr lang="en-US" sz="2500" b="1" dirty="0">
              <a:solidFill>
                <a:schemeClr val="tx2"/>
              </a:solidFill>
            </a:endParaRPr>
          </a:p>
          <a:p>
            <a:r>
              <a:rPr lang="en-US" sz="2000" b="1" dirty="0"/>
              <a:t>~13:15</a:t>
            </a:r>
            <a:r>
              <a:rPr lang="en-US" sz="2500" b="1" dirty="0">
                <a:solidFill>
                  <a:schemeClr val="tx2"/>
                </a:solidFill>
              </a:rPr>
              <a:t>			</a:t>
            </a:r>
            <a:r>
              <a:rPr lang="en-US" sz="2400" b="1" dirty="0">
                <a:solidFill>
                  <a:schemeClr val="tx2"/>
                </a:solidFill>
              </a:rPr>
              <a:t>Begin afternoon session</a:t>
            </a:r>
          </a:p>
          <a:p>
            <a:r>
              <a:rPr lang="en-US" sz="2000" b="1" dirty="0"/>
              <a:t>~15:30			</a:t>
            </a:r>
            <a:r>
              <a:rPr lang="en-US" sz="2000" b="1" dirty="0">
                <a:solidFill>
                  <a:schemeClr val="tx2"/>
                </a:solidFill>
              </a:rPr>
              <a:t>Afternoon Break</a:t>
            </a:r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000" b="1" dirty="0"/>
              <a:t>17:30</a:t>
            </a:r>
            <a:r>
              <a:rPr lang="en-US" sz="2400" b="1" dirty="0">
                <a:solidFill>
                  <a:schemeClr val="tx2"/>
                </a:solidFill>
              </a:rPr>
              <a:t>			Done for the day</a:t>
            </a:r>
            <a:endParaRPr lang="en-US" sz="1400" b="1" dirty="0">
              <a:solidFill>
                <a:schemeClr val="tx2"/>
              </a:solidFill>
            </a:endParaRPr>
          </a:p>
          <a:p>
            <a:pPr marL="2743200" lvl="6" indent="0">
              <a:buNone/>
            </a:pPr>
            <a:endParaRPr lang="en-US" sz="14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will start on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will end on time</a:t>
            </a: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24D854CD-40C5-495F-AD4B-098E26FC6ACC}"/>
              </a:ext>
            </a:extLst>
          </p:cNvPr>
          <p:cNvSpPr/>
          <p:nvPr/>
        </p:nvSpPr>
        <p:spPr>
          <a:xfrm>
            <a:off x="6192982" y="1313416"/>
            <a:ext cx="295102" cy="685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DE14EF-CB39-4489-B78D-10464B776A1F}"/>
              </a:ext>
            </a:extLst>
          </p:cNvPr>
          <p:cNvSpPr txBox="1"/>
          <p:nvPr/>
        </p:nvSpPr>
        <p:spPr>
          <a:xfrm>
            <a:off x="6754091" y="1455954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 Morning</a:t>
            </a:r>
          </a:p>
        </p:txBody>
      </p:sp>
    </p:spTree>
    <p:extLst>
      <p:ext uri="{BB962C8B-B14F-4D97-AF65-F5344CB8AC3E}">
        <p14:creationId xmlns:p14="http://schemas.microsoft.com/office/powerpoint/2010/main" val="31643195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3290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441987B9-F6E9-1A38-9ADA-6040F7E49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538" y="985267"/>
            <a:ext cx="6895303" cy="3541556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3881EB2B-BE08-EE33-C3E5-6BAB732FB8B5}"/>
              </a:ext>
            </a:extLst>
          </p:cNvPr>
          <p:cNvSpPr txBox="1"/>
          <p:nvPr/>
        </p:nvSpPr>
        <p:spPr>
          <a:xfrm>
            <a:off x="2033718" y="4725145"/>
            <a:ext cx="5253228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There are 130+ free to download simulation templates</a:t>
            </a:r>
          </a:p>
          <a:p>
            <a:r>
              <a:rPr lang="en-US" sz="1350" dirty="0">
                <a:sym typeface="Symbol" panose="05050102010706020507" pitchFamily="18" charset="2"/>
              </a:rPr>
              <a:t></a:t>
            </a:r>
            <a:r>
              <a:rPr lang="en-US" sz="1350" dirty="0"/>
              <a:t>80% of these circuits work with the demonstration version Elements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CE4AF54-6B7E-613C-F8CB-23CCE265E6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8"/>
          <a:stretch/>
        </p:blipFill>
        <p:spPr>
          <a:xfrm>
            <a:off x="185166" y="1033272"/>
            <a:ext cx="1715643" cy="207568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E4C006E-1017-DF0A-3A2C-4848465F4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260" y="3429000"/>
            <a:ext cx="1707834" cy="224698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C243D259-0BEB-4E05-52F8-1B574ED1DF7B}"/>
              </a:ext>
            </a:extLst>
          </p:cNvPr>
          <p:cNvSpPr txBox="1"/>
          <p:nvPr/>
        </p:nvSpPr>
        <p:spPr>
          <a:xfrm>
            <a:off x="106402" y="3071958"/>
            <a:ext cx="13644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Released in June 2021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43C867D-1257-E076-6650-5DFE6258C3A3}"/>
              </a:ext>
            </a:extLst>
          </p:cNvPr>
          <p:cNvSpPr txBox="1"/>
          <p:nvPr/>
        </p:nvSpPr>
        <p:spPr>
          <a:xfrm>
            <a:off x="110076" y="5651521"/>
            <a:ext cx="167866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Released in September 2024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E09C2F8-F89F-B5E3-026F-F7F10809C0C1}"/>
              </a:ext>
            </a:extLst>
          </p:cNvPr>
          <p:cNvSpPr txBox="1"/>
          <p:nvPr/>
        </p:nvSpPr>
        <p:spPr>
          <a:xfrm>
            <a:off x="5706126" y="5760037"/>
            <a:ext cx="34378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Christophe Basso – SIMPLIS Round Table –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7403446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75821-821E-C27A-1FDF-1613827EEA2D}"/>
              </a:ext>
            </a:extLst>
          </p:cNvPr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r>
              <a:rPr lang="en-US" dirty="0"/>
              <a:t>Best Practices for New Product Definition for Power Management ICs </a:t>
            </a:r>
          </a:p>
          <a:p>
            <a:endParaRPr lang="en-US" dirty="0"/>
          </a:p>
          <a:p>
            <a:r>
              <a:rPr lang="en-US" dirty="0"/>
              <a:t>AC Analysis for PFC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3044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SIMPLIS Eco System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94874" y="959556"/>
            <a:ext cx="8590846" cy="4684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6E44AFF-3A3C-4873-B7C2-4150CDE44BD4}"/>
              </a:ext>
            </a:extLst>
          </p:cNvPr>
          <p:cNvSpPr/>
          <p:nvPr/>
        </p:nvSpPr>
        <p:spPr>
          <a:xfrm>
            <a:off x="3038744" y="1213556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Manufacturers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1365C79-6056-49FD-8BE9-02541876E83B}"/>
              </a:ext>
            </a:extLst>
          </p:cNvPr>
          <p:cNvSpPr/>
          <p:nvPr/>
        </p:nvSpPr>
        <p:spPr>
          <a:xfrm>
            <a:off x="6428494" y="2288312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Power Management IC Manufacturers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35CCB8E-BA72-4E28-899A-D40018CD7762}"/>
              </a:ext>
            </a:extLst>
          </p:cNvPr>
          <p:cNvSpPr/>
          <p:nvPr/>
        </p:nvSpPr>
        <p:spPr>
          <a:xfrm>
            <a:off x="3654615" y="4214193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Power Supply</a:t>
            </a:r>
          </a:p>
          <a:p>
            <a:pPr algn="ctr"/>
            <a:r>
              <a:rPr lang="en-US" dirty="0"/>
              <a:t>Manufacturers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3301C3D7-03BE-4B7B-93F2-31BD383F3E6A}"/>
              </a:ext>
            </a:extLst>
          </p:cNvPr>
          <p:cNvSpPr/>
          <p:nvPr/>
        </p:nvSpPr>
        <p:spPr>
          <a:xfrm rot="3247741">
            <a:off x="6132929" y="4100947"/>
            <a:ext cx="350982" cy="67425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BA905A0-58E2-4604-BCE4-CB0CC199398B}"/>
              </a:ext>
            </a:extLst>
          </p:cNvPr>
          <p:cNvSpPr/>
          <p:nvPr/>
        </p:nvSpPr>
        <p:spPr>
          <a:xfrm rot="10139016">
            <a:off x="4316302" y="3434310"/>
            <a:ext cx="350982" cy="67425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A18DF3BD-AEB6-4595-B287-9AF11DE633D0}"/>
              </a:ext>
            </a:extLst>
          </p:cNvPr>
          <p:cNvSpPr/>
          <p:nvPr/>
        </p:nvSpPr>
        <p:spPr>
          <a:xfrm rot="6761824">
            <a:off x="5712674" y="2422549"/>
            <a:ext cx="350982" cy="67425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7B9B94A-29BD-4AB8-9FCB-AC7BD1E673C1}"/>
              </a:ext>
            </a:extLst>
          </p:cNvPr>
          <p:cNvSpPr/>
          <p:nvPr/>
        </p:nvSpPr>
        <p:spPr>
          <a:xfrm>
            <a:off x="491842" y="3156629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Power</a:t>
            </a:r>
          </a:p>
          <a:p>
            <a:pPr algn="ctr"/>
            <a:r>
              <a:rPr lang="en-US" dirty="0"/>
              <a:t>Device Manufacturers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60B17C0D-46C8-453D-86AB-F9B6A5E9FFB3}"/>
              </a:ext>
            </a:extLst>
          </p:cNvPr>
          <p:cNvSpPr/>
          <p:nvPr/>
        </p:nvSpPr>
        <p:spPr>
          <a:xfrm rot="17748045">
            <a:off x="3097640" y="4440698"/>
            <a:ext cx="350982" cy="674255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78F3214F-0BA3-4F91-9277-A7654A791130}"/>
              </a:ext>
            </a:extLst>
          </p:cNvPr>
          <p:cNvSpPr/>
          <p:nvPr/>
        </p:nvSpPr>
        <p:spPr>
          <a:xfrm rot="13709111">
            <a:off x="2687332" y="2868725"/>
            <a:ext cx="350982" cy="63649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612C16-2BF5-450B-8890-5E765FCB3B8A}"/>
              </a:ext>
            </a:extLst>
          </p:cNvPr>
          <p:cNvSpPr txBox="1"/>
          <p:nvPr/>
        </p:nvSpPr>
        <p:spPr>
          <a:xfrm>
            <a:off x="5509430" y="1177930"/>
            <a:ext cx="26935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spc="92" dirty="0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Customer-Supplier</a:t>
            </a:r>
          </a:p>
          <a:p>
            <a:pPr algn="ctr"/>
            <a:r>
              <a:rPr lang="en-US" sz="2000" b="1" i="1" spc="92" dirty="0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Relationships</a:t>
            </a:r>
          </a:p>
        </p:txBody>
      </p:sp>
    </p:spTree>
    <p:extLst>
      <p:ext uri="{BB962C8B-B14F-4D97-AF65-F5344CB8AC3E}">
        <p14:creationId xmlns:p14="http://schemas.microsoft.com/office/powerpoint/2010/main" val="397067726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SIMPLIS Eco System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94874" y="959556"/>
            <a:ext cx="8590846" cy="4684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6E44AFF-3A3C-4873-B7C2-4150CDE44BD4}"/>
              </a:ext>
            </a:extLst>
          </p:cNvPr>
          <p:cNvSpPr/>
          <p:nvPr/>
        </p:nvSpPr>
        <p:spPr>
          <a:xfrm>
            <a:off x="3038744" y="1213556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Manufacturers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1365C79-6056-49FD-8BE9-02541876E83B}"/>
              </a:ext>
            </a:extLst>
          </p:cNvPr>
          <p:cNvSpPr/>
          <p:nvPr/>
        </p:nvSpPr>
        <p:spPr>
          <a:xfrm>
            <a:off x="6428494" y="2288312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Power Management IC Manufacturers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35CCB8E-BA72-4E28-899A-D40018CD7762}"/>
              </a:ext>
            </a:extLst>
          </p:cNvPr>
          <p:cNvSpPr/>
          <p:nvPr/>
        </p:nvSpPr>
        <p:spPr>
          <a:xfrm>
            <a:off x="3654615" y="4214193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Power Supply</a:t>
            </a:r>
          </a:p>
          <a:p>
            <a:pPr algn="ctr"/>
            <a:r>
              <a:rPr lang="en-US" dirty="0"/>
              <a:t>Manufacturers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3301C3D7-03BE-4B7B-93F2-31BD383F3E6A}"/>
              </a:ext>
            </a:extLst>
          </p:cNvPr>
          <p:cNvSpPr/>
          <p:nvPr/>
        </p:nvSpPr>
        <p:spPr>
          <a:xfrm rot="3247741">
            <a:off x="6132929" y="4100947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BA905A0-58E2-4604-BCE4-CB0CC199398B}"/>
              </a:ext>
            </a:extLst>
          </p:cNvPr>
          <p:cNvSpPr/>
          <p:nvPr/>
        </p:nvSpPr>
        <p:spPr>
          <a:xfrm rot="10139016">
            <a:off x="4316302" y="3434310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A18DF3BD-AEB6-4595-B287-9AF11DE633D0}"/>
              </a:ext>
            </a:extLst>
          </p:cNvPr>
          <p:cNvSpPr/>
          <p:nvPr/>
        </p:nvSpPr>
        <p:spPr>
          <a:xfrm rot="6761824">
            <a:off x="5712674" y="2422549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7B9B94A-29BD-4AB8-9FCB-AC7BD1E673C1}"/>
              </a:ext>
            </a:extLst>
          </p:cNvPr>
          <p:cNvSpPr/>
          <p:nvPr/>
        </p:nvSpPr>
        <p:spPr>
          <a:xfrm>
            <a:off x="491842" y="3156629"/>
            <a:ext cx="2346036" cy="2115127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Power</a:t>
            </a:r>
          </a:p>
          <a:p>
            <a:pPr algn="ctr"/>
            <a:r>
              <a:rPr lang="en-US" dirty="0"/>
              <a:t>Magnetic</a:t>
            </a:r>
          </a:p>
          <a:p>
            <a:pPr algn="ctr"/>
            <a:r>
              <a:rPr lang="en-US" dirty="0"/>
              <a:t>Device Designers</a:t>
            </a:r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64B8540C-CE8E-4C29-B6FE-405619F9282A}"/>
              </a:ext>
            </a:extLst>
          </p:cNvPr>
          <p:cNvSpPr/>
          <p:nvPr/>
        </p:nvSpPr>
        <p:spPr>
          <a:xfrm rot="19140604">
            <a:off x="2488067" y="3014414"/>
            <a:ext cx="709236" cy="311730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id="{3E3774B8-3F40-4275-99DA-0D1CD71A00E6}"/>
              </a:ext>
            </a:extLst>
          </p:cNvPr>
          <p:cNvSpPr/>
          <p:nvPr/>
        </p:nvSpPr>
        <p:spPr>
          <a:xfrm rot="1441479">
            <a:off x="2880227" y="4693841"/>
            <a:ext cx="709236" cy="311730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02643F-37C0-4A62-B7B2-DD0F4C161769}"/>
              </a:ext>
            </a:extLst>
          </p:cNvPr>
          <p:cNvSpPr txBox="1"/>
          <p:nvPr/>
        </p:nvSpPr>
        <p:spPr>
          <a:xfrm>
            <a:off x="626861" y="1535847"/>
            <a:ext cx="1961883" cy="1515814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 algn="ctr"/>
            <a:r>
              <a:rPr lang="en-US" sz="2000" b="1" i="1" spc="92" dirty="0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Collaborative</a:t>
            </a:r>
          </a:p>
          <a:p>
            <a:pPr algn="ctr"/>
            <a:r>
              <a:rPr lang="en-US" sz="2000" b="1" i="1" spc="92" dirty="0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Electrical</a:t>
            </a:r>
          </a:p>
          <a:p>
            <a:pPr algn="ctr"/>
            <a:r>
              <a:rPr lang="en-US" sz="2000" b="1" i="1" spc="92" dirty="0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&amp;</a:t>
            </a:r>
          </a:p>
          <a:p>
            <a:pPr algn="ctr"/>
            <a:r>
              <a:rPr lang="en-US" sz="2000" b="1" i="1" spc="92" dirty="0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Magnetic </a:t>
            </a:r>
          </a:p>
          <a:p>
            <a:pPr algn="ctr"/>
            <a:r>
              <a:rPr lang="en-US" sz="2000" b="1" i="1" spc="92" dirty="0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397078377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SIMPLIS Eco System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94874" y="959556"/>
            <a:ext cx="8590846" cy="4684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6E44AFF-3A3C-4873-B7C2-4150CDE44BD4}"/>
              </a:ext>
            </a:extLst>
          </p:cNvPr>
          <p:cNvSpPr/>
          <p:nvPr/>
        </p:nvSpPr>
        <p:spPr>
          <a:xfrm>
            <a:off x="3038744" y="1213556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Manufacturers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1365C79-6056-49FD-8BE9-02541876E83B}"/>
              </a:ext>
            </a:extLst>
          </p:cNvPr>
          <p:cNvSpPr/>
          <p:nvPr/>
        </p:nvSpPr>
        <p:spPr>
          <a:xfrm>
            <a:off x="6428494" y="2288312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Power Management IC Manufacturers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35CCB8E-BA72-4E28-899A-D40018CD7762}"/>
              </a:ext>
            </a:extLst>
          </p:cNvPr>
          <p:cNvSpPr/>
          <p:nvPr/>
        </p:nvSpPr>
        <p:spPr>
          <a:xfrm>
            <a:off x="3654615" y="4214193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Power Supply</a:t>
            </a:r>
          </a:p>
          <a:p>
            <a:pPr algn="ctr"/>
            <a:r>
              <a:rPr lang="en-US" dirty="0"/>
              <a:t>Manufacturers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3301C3D7-03BE-4B7B-93F2-31BD383F3E6A}"/>
              </a:ext>
            </a:extLst>
          </p:cNvPr>
          <p:cNvSpPr/>
          <p:nvPr/>
        </p:nvSpPr>
        <p:spPr>
          <a:xfrm rot="3247741">
            <a:off x="6132929" y="4100947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BA905A0-58E2-4604-BCE4-CB0CC199398B}"/>
              </a:ext>
            </a:extLst>
          </p:cNvPr>
          <p:cNvSpPr/>
          <p:nvPr/>
        </p:nvSpPr>
        <p:spPr>
          <a:xfrm rot="10139016">
            <a:off x="4316302" y="3434310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A18DF3BD-AEB6-4595-B287-9AF11DE633D0}"/>
              </a:ext>
            </a:extLst>
          </p:cNvPr>
          <p:cNvSpPr/>
          <p:nvPr/>
        </p:nvSpPr>
        <p:spPr>
          <a:xfrm rot="6761824">
            <a:off x="5712674" y="2422549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7B9B94A-29BD-4AB8-9FCB-AC7BD1E673C1}"/>
              </a:ext>
            </a:extLst>
          </p:cNvPr>
          <p:cNvSpPr/>
          <p:nvPr/>
        </p:nvSpPr>
        <p:spPr>
          <a:xfrm>
            <a:off x="491842" y="3156629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Power</a:t>
            </a:r>
          </a:p>
          <a:p>
            <a:pPr algn="ctr"/>
            <a:r>
              <a:rPr lang="en-US" dirty="0"/>
              <a:t>Device Manufacturers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60B17C0D-46C8-453D-86AB-F9B6A5E9FFB3}"/>
              </a:ext>
            </a:extLst>
          </p:cNvPr>
          <p:cNvSpPr/>
          <p:nvPr/>
        </p:nvSpPr>
        <p:spPr>
          <a:xfrm rot="17748045">
            <a:off x="3097640" y="4440698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78F3214F-0BA3-4F91-9277-A7654A791130}"/>
              </a:ext>
            </a:extLst>
          </p:cNvPr>
          <p:cNvSpPr/>
          <p:nvPr/>
        </p:nvSpPr>
        <p:spPr>
          <a:xfrm rot="13709111">
            <a:off x="2687332" y="2868725"/>
            <a:ext cx="350982" cy="636497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063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F3F0-B32C-4F79-A291-3D1AAD51F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002600"/>
          </a:xfrm>
        </p:spPr>
        <p:txBody>
          <a:bodyPr/>
          <a:lstStyle/>
          <a:p>
            <a:r>
              <a:rPr lang="en-US" sz="3200" b="1" dirty="0">
                <a:solidFill>
                  <a:schemeClr val="tx2"/>
                </a:solidFill>
              </a:rPr>
              <a:t>SIMPLIS Essentials Training</a:t>
            </a:r>
            <a:br>
              <a:rPr lang="en-US" sz="3200" b="1" dirty="0">
                <a:solidFill>
                  <a:schemeClr val="tx2"/>
                </a:solidFill>
              </a:rPr>
            </a:br>
            <a:br>
              <a:rPr lang="en-US" sz="1200" b="1" dirty="0">
                <a:solidFill>
                  <a:schemeClr val="tx2"/>
                </a:solidFill>
              </a:rPr>
            </a:br>
            <a:r>
              <a:rPr lang="en-US" sz="2800" b="1" dirty="0">
                <a:solidFill>
                  <a:schemeClr val="tx2"/>
                </a:solidFill>
              </a:rPr>
              <a:t>Daily Schedule: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ABB06-A072-4C7E-B0E1-D05085B798F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506839" y="1353312"/>
            <a:ext cx="8485631" cy="4228488"/>
          </a:xfrm>
        </p:spPr>
        <p:txBody>
          <a:bodyPr anchor="t" anchorCtr="0"/>
          <a:lstStyle/>
          <a:p>
            <a:endParaRPr lang="en-US" sz="2400" dirty="0"/>
          </a:p>
          <a:p>
            <a:r>
              <a:rPr lang="en-US" sz="2000" b="1" dirty="0"/>
              <a:t> 11:00 am EDT</a:t>
            </a:r>
            <a:r>
              <a:rPr lang="en-US" sz="2400" dirty="0"/>
              <a:t>		</a:t>
            </a:r>
            <a:r>
              <a:rPr lang="en-US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Welcome</a:t>
            </a:r>
          </a:p>
          <a:p>
            <a:r>
              <a:rPr lang="en-US" sz="2000" b="1" dirty="0"/>
              <a:t> 11:05 am</a:t>
            </a:r>
            <a:r>
              <a:rPr lang="en-US" sz="2400" b="1" dirty="0"/>
              <a:t>		</a:t>
            </a:r>
            <a:r>
              <a:rPr lang="en-US" sz="2400" b="1" dirty="0">
                <a:solidFill>
                  <a:schemeClr val="tx2"/>
                </a:solidFill>
              </a:rPr>
              <a:t>Begin class</a:t>
            </a:r>
          </a:p>
          <a:p>
            <a:r>
              <a:rPr lang="en-US" sz="2000" b="1" dirty="0"/>
              <a:t>~1:00 pm</a:t>
            </a:r>
            <a:r>
              <a:rPr lang="en-US" sz="2400" b="1" dirty="0">
                <a:solidFill>
                  <a:schemeClr val="tx2"/>
                </a:solidFill>
              </a:rPr>
              <a:t>		</a:t>
            </a:r>
            <a:r>
              <a:rPr lang="en-US" sz="2000" b="1" dirty="0">
                <a:solidFill>
                  <a:schemeClr val="tx2"/>
                </a:solidFill>
              </a:rPr>
              <a:t>20 min </a:t>
            </a:r>
            <a:r>
              <a:rPr lang="en-US" sz="2400" b="1" dirty="0">
                <a:solidFill>
                  <a:schemeClr val="tx2"/>
                </a:solidFill>
              </a:rPr>
              <a:t>Lunch Break</a:t>
            </a:r>
            <a:endParaRPr lang="en-US" sz="2500" b="1" dirty="0">
              <a:solidFill>
                <a:schemeClr val="tx2"/>
              </a:solidFill>
            </a:endParaRPr>
          </a:p>
          <a:p>
            <a:r>
              <a:rPr lang="en-US" sz="2000" b="1" dirty="0"/>
              <a:t>~1:30 pm</a:t>
            </a:r>
            <a:r>
              <a:rPr lang="en-US" sz="2500" b="1" dirty="0">
                <a:solidFill>
                  <a:schemeClr val="tx2"/>
                </a:solidFill>
              </a:rPr>
              <a:t>		</a:t>
            </a:r>
            <a:r>
              <a:rPr lang="en-US" sz="2400" b="1" dirty="0">
                <a:solidFill>
                  <a:schemeClr val="tx2"/>
                </a:solidFill>
              </a:rPr>
              <a:t>Begin second session</a:t>
            </a:r>
          </a:p>
          <a:p>
            <a:r>
              <a:rPr lang="en-US" sz="2000" b="1" dirty="0"/>
              <a:t>~ 2:45 pm		</a:t>
            </a:r>
            <a:r>
              <a:rPr lang="en-US" sz="2400" b="1" dirty="0">
                <a:solidFill>
                  <a:schemeClr val="tx2"/>
                </a:solidFill>
              </a:rPr>
              <a:t>Christophe Basso </a:t>
            </a:r>
            <a:r>
              <a:rPr lang="en-US" sz="1800" b="1" dirty="0">
                <a:solidFill>
                  <a:schemeClr val="tx2"/>
                </a:solidFill>
              </a:rPr>
              <a:t>(Sampling of &gt; 130 				SIMPLIS Templates for Switching Power Supplies.  			Modeling and Measurement techniques) </a:t>
            </a:r>
          </a:p>
          <a:p>
            <a:r>
              <a:rPr lang="en-US" sz="2000" b="1" dirty="0"/>
              <a:t>  3:30 pm</a:t>
            </a:r>
            <a:r>
              <a:rPr lang="en-US" sz="2400" b="1" dirty="0">
                <a:solidFill>
                  <a:schemeClr val="tx2"/>
                </a:solidFill>
              </a:rPr>
              <a:t>		Done for the day</a:t>
            </a:r>
            <a:endParaRPr lang="en-US" sz="1400" b="1" dirty="0">
              <a:solidFill>
                <a:schemeClr val="tx2"/>
              </a:solidFill>
            </a:endParaRPr>
          </a:p>
          <a:p>
            <a:pPr marL="2743200" lvl="6" indent="0">
              <a:buNone/>
            </a:pPr>
            <a:r>
              <a:rPr lang="en-US" sz="1400" b="1" dirty="0">
                <a:solidFill>
                  <a:schemeClr val="tx2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will start on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will finish on time</a:t>
            </a:r>
          </a:p>
        </p:txBody>
      </p:sp>
    </p:spTree>
    <p:extLst>
      <p:ext uri="{BB962C8B-B14F-4D97-AF65-F5344CB8AC3E}">
        <p14:creationId xmlns:p14="http://schemas.microsoft.com/office/powerpoint/2010/main" val="335590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3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</a:rPr>
              <a:t>Welcome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355310" y="1120923"/>
            <a:ext cx="8524366" cy="403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8280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</a:rPr>
              <a:t>SIMPLIS Essentials Training course </a:t>
            </a:r>
          </a:p>
          <a:p>
            <a:pPr marL="1372680" lvl="2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4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 have a lot of material to cover</a:t>
            </a:r>
          </a:p>
          <a:p>
            <a:pPr marL="915480" lvl="1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en-US" sz="1100" spc="92" dirty="0">
              <a:solidFill>
                <a:srgbClr val="084D8F"/>
              </a:solidFill>
              <a:uFill>
                <a:solidFill>
                  <a:srgbClr val="FFFFFF"/>
                </a:solidFill>
              </a:uFill>
            </a:endParaRPr>
          </a:p>
          <a:p>
            <a:pPr marL="458280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</a:rPr>
              <a:t>This is an interactive class – Ask questions</a:t>
            </a:r>
            <a:endParaRPr lang="en-US" sz="11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258380" lvl="2" indent="-3429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400" b="0" strike="noStrike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Via the Questions panel</a:t>
            </a:r>
          </a:p>
          <a:p>
            <a:pPr marL="915480" lvl="2">
              <a:buClr>
                <a:srgbClr val="404040"/>
              </a:buClr>
            </a:pPr>
            <a:endParaRPr lang="en-US" sz="11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458280" indent="-4572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2800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</a:rPr>
              <a:t>Be patient</a:t>
            </a: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r>
              <a:rPr lang="en-US" sz="2400" spc="92" dirty="0">
                <a:uFill>
                  <a:solidFill>
                    <a:srgbClr val="FFFFFF"/>
                  </a:solidFill>
                </a:uFill>
              </a:rPr>
              <a:t>We will get to your questions</a:t>
            </a: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55E662-B650-C66B-AC2D-B9B226F4F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6133" y="2650067"/>
            <a:ext cx="939800" cy="84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654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32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</a:rPr>
              <a:t>We Believe</a:t>
            </a:r>
            <a:endParaRPr lang="en-US" sz="20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651156" y="959556"/>
            <a:ext cx="8228520" cy="4037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r>
              <a:rPr lang="en-US" sz="2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SIMPLIS is the best simulation tool for </a:t>
            </a:r>
          </a:p>
          <a:p>
            <a:pPr marL="1080">
              <a:lnSpc>
                <a:spcPct val="100000"/>
              </a:lnSpc>
              <a:buClr>
                <a:srgbClr val="404040"/>
              </a:buClr>
            </a:pPr>
            <a:r>
              <a:rPr lang="en-US" sz="22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	switching power supply </a:t>
            </a:r>
            <a:r>
              <a:rPr lang="en-US" sz="2200" i="1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</a:rPr>
              <a:t>design and analysis</a:t>
            </a:r>
          </a:p>
          <a:p>
            <a:pPr marL="343980" indent="-342900">
              <a:lnSpc>
                <a:spcPct val="100000"/>
              </a:lnSpc>
              <a:buClr>
                <a:srgbClr val="404040"/>
              </a:buClr>
              <a:buFont typeface="Arial" panose="020B0604020202020204" pitchFamily="34" charset="0"/>
              <a:buChar char="•"/>
            </a:pPr>
            <a:endParaRPr lang="en-US" sz="1050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</a:endParaRPr>
          </a:p>
          <a:p>
            <a:pPr marL="1080">
              <a:lnSpc>
                <a:spcPct val="100000"/>
              </a:lnSpc>
              <a:buClr>
                <a:srgbClr val="404040"/>
              </a:buClr>
            </a:pPr>
            <a:r>
              <a:rPr lang="en-US" sz="21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</a:rPr>
              <a:t>	…because SIMPLIS is the best power supply simulation tool 	for</a:t>
            </a: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r>
              <a:rPr lang="en-US" sz="2200" b="0" strike="noStrike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AC analysis</a:t>
            </a:r>
          </a:p>
          <a:p>
            <a:pPr marL="1715580" lvl="3" indent="-342900">
              <a:buClr>
                <a:srgbClr val="404040"/>
              </a:buClr>
              <a:buFont typeface="Courier New" panose="02070309020205020404" pitchFamily="49" charset="0"/>
              <a:buChar char="o"/>
            </a:pP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Bode Plots</a:t>
            </a:r>
          </a:p>
          <a:p>
            <a:pPr marL="1715580" lvl="3" indent="-342900">
              <a:buClr>
                <a:srgbClr val="404040"/>
              </a:buClr>
              <a:buFont typeface="Courier New" panose="02070309020205020404" pitchFamily="49" charset="0"/>
              <a:buChar char="o"/>
            </a:pP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Input &amp; Output impedance</a:t>
            </a: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r>
              <a:rPr lang="en-US" sz="2200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Loss Analysis</a:t>
            </a:r>
          </a:p>
          <a:p>
            <a:pPr marL="1715580" lvl="3" indent="-342900">
              <a:buClr>
                <a:srgbClr val="404040"/>
              </a:buClr>
              <a:buFont typeface="Courier New" panose="02070309020205020404" pitchFamily="49" charset="0"/>
              <a:buChar char="o"/>
            </a:pP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MOSFET &amp; Driver losses</a:t>
            </a:r>
          </a:p>
          <a:p>
            <a:pPr marL="1715580" lvl="3" indent="-342900">
              <a:buClr>
                <a:srgbClr val="404040"/>
              </a:buClr>
              <a:buFont typeface="Courier New" panose="02070309020205020404" pitchFamily="49" charset="0"/>
              <a:buChar char="o"/>
            </a:pP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Magnetics losses (</a:t>
            </a:r>
            <a:r>
              <a:rPr lang="en-US" sz="16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SIMetrix/SIMPLIS 8.4+</a:t>
            </a: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 </a:t>
            </a:r>
          </a:p>
          <a:p>
            <a:pPr marL="2172780" lvl="4" indent="-342900">
              <a:buClr>
                <a:srgbClr val="404040"/>
              </a:buClr>
              <a:buFont typeface="Arial" panose="020B0604020202020204" pitchFamily="34" charset="0"/>
              <a:buChar char="•"/>
            </a:pP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Magnetics Design Module</a:t>
            </a: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r>
              <a:rPr lang="en-US" sz="2200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Transient analysis</a:t>
            </a:r>
          </a:p>
          <a:p>
            <a:pPr marL="1715580" lvl="3" indent="-342900">
              <a:buClr>
                <a:srgbClr val="404040"/>
              </a:buClr>
              <a:buFont typeface="Courier New" panose="02070309020205020404" pitchFamily="49" charset="0"/>
              <a:buChar char="o"/>
            </a:pP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Step Load &amp; Line</a:t>
            </a:r>
          </a:p>
          <a:p>
            <a:pPr marL="1715580" lvl="3" indent="-342900">
              <a:buClr>
                <a:srgbClr val="404040"/>
              </a:buClr>
              <a:buFont typeface="Courier New" panose="02070309020205020404" pitchFamily="49" charset="0"/>
              <a:buChar char="o"/>
            </a:pP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Robust feature design </a:t>
            </a:r>
            <a:r>
              <a:rPr lang="en-US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(such as)</a:t>
            </a:r>
          </a:p>
          <a:p>
            <a:pPr marL="2171880" lvl="4" indent="-342000">
              <a:buClr>
                <a:srgbClr val="404040"/>
              </a:buClr>
              <a:buFont typeface="Arial"/>
              <a:buChar char="•"/>
            </a:pP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Current limit</a:t>
            </a:r>
          </a:p>
          <a:p>
            <a:pPr marL="2171880" lvl="4" indent="-342000">
              <a:buClr>
                <a:srgbClr val="404040"/>
              </a:buClr>
              <a:buFont typeface="Arial"/>
              <a:buChar char="•"/>
            </a:pPr>
            <a:r>
              <a:rPr lang="en-US" sz="1900" spc="-1" dirty="0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Dead Time optimization</a:t>
            </a: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r>
              <a:rPr lang="en-US" sz="2200" spc="-1" dirty="0">
                <a:solidFill>
                  <a:schemeClr val="tx2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Digital Control</a:t>
            </a:r>
          </a:p>
          <a:p>
            <a:pPr marL="915480" lvl="2">
              <a:buClr>
                <a:srgbClr val="404040"/>
              </a:buClr>
            </a:pPr>
            <a:endParaRPr lang="en-US" sz="24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4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10682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SIMPLIS Eco System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94874" y="959556"/>
            <a:ext cx="8590846" cy="4684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6E44AFF-3A3C-4873-B7C2-4150CDE44BD4}"/>
              </a:ext>
            </a:extLst>
          </p:cNvPr>
          <p:cNvSpPr/>
          <p:nvPr/>
        </p:nvSpPr>
        <p:spPr>
          <a:xfrm>
            <a:off x="3038744" y="1213556"/>
            <a:ext cx="2346036" cy="211512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Manufacturers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1365C79-6056-49FD-8BE9-02541876E83B}"/>
              </a:ext>
            </a:extLst>
          </p:cNvPr>
          <p:cNvSpPr/>
          <p:nvPr/>
        </p:nvSpPr>
        <p:spPr>
          <a:xfrm>
            <a:off x="6428494" y="2288312"/>
            <a:ext cx="2346036" cy="211512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IC Manufacturers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35CCB8E-BA72-4E28-899A-D40018CD7762}"/>
              </a:ext>
            </a:extLst>
          </p:cNvPr>
          <p:cNvSpPr/>
          <p:nvPr/>
        </p:nvSpPr>
        <p:spPr>
          <a:xfrm>
            <a:off x="3654615" y="4214193"/>
            <a:ext cx="2346036" cy="211512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Power Supply</a:t>
            </a:r>
          </a:p>
          <a:p>
            <a:pPr algn="ctr"/>
            <a:r>
              <a:rPr lang="en-US" dirty="0"/>
              <a:t>Manufacturers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3301C3D7-03BE-4B7B-93F2-31BD383F3E6A}"/>
              </a:ext>
            </a:extLst>
          </p:cNvPr>
          <p:cNvSpPr/>
          <p:nvPr/>
        </p:nvSpPr>
        <p:spPr>
          <a:xfrm rot="3247741">
            <a:off x="6132929" y="4100947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BA905A0-58E2-4604-BCE4-CB0CC199398B}"/>
              </a:ext>
            </a:extLst>
          </p:cNvPr>
          <p:cNvSpPr/>
          <p:nvPr/>
        </p:nvSpPr>
        <p:spPr>
          <a:xfrm rot="10139016">
            <a:off x="4316302" y="3434310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A18DF3BD-AEB6-4595-B287-9AF11DE633D0}"/>
              </a:ext>
            </a:extLst>
          </p:cNvPr>
          <p:cNvSpPr/>
          <p:nvPr/>
        </p:nvSpPr>
        <p:spPr>
          <a:xfrm rot="6761824">
            <a:off x="5712674" y="2422549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7B9B94A-29BD-4AB8-9FCB-AC7BD1E673C1}"/>
              </a:ext>
            </a:extLst>
          </p:cNvPr>
          <p:cNvSpPr/>
          <p:nvPr/>
        </p:nvSpPr>
        <p:spPr>
          <a:xfrm>
            <a:off x="491842" y="3156629"/>
            <a:ext cx="2346036" cy="2115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Power</a:t>
            </a:r>
          </a:p>
          <a:p>
            <a:pPr algn="ctr"/>
            <a:r>
              <a:rPr lang="en-US" dirty="0"/>
              <a:t>Device Manufacturers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60B17C0D-46C8-453D-86AB-F9B6A5E9FFB3}"/>
              </a:ext>
            </a:extLst>
          </p:cNvPr>
          <p:cNvSpPr/>
          <p:nvPr/>
        </p:nvSpPr>
        <p:spPr>
          <a:xfrm rot="17748045">
            <a:off x="3097640" y="4440698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78F3214F-0BA3-4F91-9277-A7654A791130}"/>
              </a:ext>
            </a:extLst>
          </p:cNvPr>
          <p:cNvSpPr/>
          <p:nvPr/>
        </p:nvSpPr>
        <p:spPr>
          <a:xfrm rot="13709111">
            <a:off x="2687332" y="2868725"/>
            <a:ext cx="350982" cy="636497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78DB54-B455-4B1B-AF2F-3BCFE23BCF88}"/>
              </a:ext>
            </a:extLst>
          </p:cNvPr>
          <p:cNvSpPr txBox="1"/>
          <p:nvPr/>
        </p:nvSpPr>
        <p:spPr>
          <a:xfrm>
            <a:off x="5509430" y="1177930"/>
            <a:ext cx="3031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spc="92" dirty="0">
                <a:solidFill>
                  <a:srgbClr val="00B05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Power Supply Design</a:t>
            </a:r>
          </a:p>
        </p:txBody>
      </p:sp>
    </p:spTree>
    <p:extLst>
      <p:ext uri="{BB962C8B-B14F-4D97-AF65-F5344CB8AC3E}">
        <p14:creationId xmlns:p14="http://schemas.microsoft.com/office/powerpoint/2010/main" val="14575592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457200" y="274680"/>
            <a:ext cx="8228520" cy="6848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en-US" sz="2800" b="1" i="1" spc="92" dirty="0">
                <a:solidFill>
                  <a:srgbClr val="084D8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SIMPLIS Eco System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94874" y="959556"/>
            <a:ext cx="8590846" cy="46848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1257480" lvl="2" indent="-342000">
              <a:buClr>
                <a:srgbClr val="404040"/>
              </a:buClr>
              <a:buFont typeface="Arial"/>
              <a:buChar char="•"/>
            </a:pPr>
            <a:endParaRPr lang="en-US" sz="2800" b="0" strike="noStrike" spc="-1" dirty="0">
              <a:solidFill>
                <a:srgbClr val="40404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marL="343080" indent="-342000">
              <a:lnSpc>
                <a:spcPct val="100000"/>
              </a:lnSpc>
              <a:buClr>
                <a:srgbClr val="40404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6E44AFF-3A3C-4873-B7C2-4150CDE44BD4}"/>
              </a:ext>
            </a:extLst>
          </p:cNvPr>
          <p:cNvSpPr/>
          <p:nvPr/>
        </p:nvSpPr>
        <p:spPr>
          <a:xfrm>
            <a:off x="3038744" y="1213556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Manufacturers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1365C79-6056-49FD-8BE9-02541876E83B}"/>
              </a:ext>
            </a:extLst>
          </p:cNvPr>
          <p:cNvSpPr/>
          <p:nvPr/>
        </p:nvSpPr>
        <p:spPr>
          <a:xfrm>
            <a:off x="6428494" y="2288312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System Architect</a:t>
            </a:r>
          </a:p>
          <a:p>
            <a:pPr algn="ctr"/>
            <a:endParaRPr lang="en-US" sz="2400" dirty="0"/>
          </a:p>
          <a:p>
            <a:pPr algn="ctr"/>
            <a:endParaRPr lang="en-US" dirty="0"/>
          </a:p>
          <a:p>
            <a:pPr algn="ctr"/>
            <a:r>
              <a:rPr lang="en-US" dirty="0"/>
              <a:t>IC Designer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35CCB8E-BA72-4E28-899A-D40018CD7762}"/>
              </a:ext>
            </a:extLst>
          </p:cNvPr>
          <p:cNvSpPr/>
          <p:nvPr/>
        </p:nvSpPr>
        <p:spPr>
          <a:xfrm>
            <a:off x="3654615" y="4214193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Power Supply</a:t>
            </a:r>
          </a:p>
          <a:p>
            <a:pPr algn="ctr"/>
            <a:r>
              <a:rPr lang="en-US" dirty="0"/>
              <a:t>Manufacturers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3301C3D7-03BE-4B7B-93F2-31BD383F3E6A}"/>
              </a:ext>
            </a:extLst>
          </p:cNvPr>
          <p:cNvSpPr/>
          <p:nvPr/>
        </p:nvSpPr>
        <p:spPr>
          <a:xfrm rot="3247741">
            <a:off x="6132929" y="4100947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BA905A0-58E2-4604-BCE4-CB0CC199398B}"/>
              </a:ext>
            </a:extLst>
          </p:cNvPr>
          <p:cNvSpPr/>
          <p:nvPr/>
        </p:nvSpPr>
        <p:spPr>
          <a:xfrm rot="10139016">
            <a:off x="4316302" y="3434310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A18DF3BD-AEB6-4595-B287-9AF11DE633D0}"/>
              </a:ext>
            </a:extLst>
          </p:cNvPr>
          <p:cNvSpPr/>
          <p:nvPr/>
        </p:nvSpPr>
        <p:spPr>
          <a:xfrm rot="6761824">
            <a:off x="5712674" y="2422549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7B9B94A-29BD-4AB8-9FCB-AC7BD1E673C1}"/>
              </a:ext>
            </a:extLst>
          </p:cNvPr>
          <p:cNvSpPr/>
          <p:nvPr/>
        </p:nvSpPr>
        <p:spPr>
          <a:xfrm>
            <a:off x="491842" y="3156629"/>
            <a:ext cx="2346036" cy="211512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Device Manufacturers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60B17C0D-46C8-453D-86AB-F9B6A5E9FFB3}"/>
              </a:ext>
            </a:extLst>
          </p:cNvPr>
          <p:cNvSpPr/>
          <p:nvPr/>
        </p:nvSpPr>
        <p:spPr>
          <a:xfrm rot="17748045">
            <a:off x="3097640" y="4440698"/>
            <a:ext cx="350982" cy="674255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78F3214F-0BA3-4F91-9277-A7654A791130}"/>
              </a:ext>
            </a:extLst>
          </p:cNvPr>
          <p:cNvSpPr/>
          <p:nvPr/>
        </p:nvSpPr>
        <p:spPr>
          <a:xfrm rot="13709111">
            <a:off x="2687332" y="2868725"/>
            <a:ext cx="350982" cy="636497"/>
          </a:xfrm>
          <a:prstGeom prst="downArrow">
            <a:avLst/>
          </a:prstGeom>
          <a:solidFill>
            <a:srgbClr val="251AF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080BA6-3714-4F79-9C9D-1AE345FEAC3D}"/>
              </a:ext>
            </a:extLst>
          </p:cNvPr>
          <p:cNvSpPr txBox="1"/>
          <p:nvPr/>
        </p:nvSpPr>
        <p:spPr>
          <a:xfrm>
            <a:off x="6619256" y="1580426"/>
            <a:ext cx="19645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spc="92" dirty="0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New Product </a:t>
            </a:r>
          </a:p>
          <a:p>
            <a:pPr algn="ctr"/>
            <a:r>
              <a:rPr lang="en-US" sz="2000" b="1" i="1" spc="92" dirty="0">
                <a:solidFill>
                  <a:srgbClr val="00B0F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Definition</a:t>
            </a:r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F6E2C3BC-A939-4757-AA7A-6083FC30437B}"/>
              </a:ext>
            </a:extLst>
          </p:cNvPr>
          <p:cNvSpPr/>
          <p:nvPr/>
        </p:nvSpPr>
        <p:spPr>
          <a:xfrm rot="16200000">
            <a:off x="7377291" y="3299944"/>
            <a:ext cx="526473" cy="346877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E511EB-2DEF-456D-A956-24ACCEB05063}"/>
              </a:ext>
            </a:extLst>
          </p:cNvPr>
          <p:cNvSpPr/>
          <p:nvPr/>
        </p:nvSpPr>
        <p:spPr>
          <a:xfrm>
            <a:off x="6663336" y="4408493"/>
            <a:ext cx="19543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IC Manufacturers</a:t>
            </a:r>
          </a:p>
        </p:txBody>
      </p:sp>
    </p:spTree>
    <p:extLst>
      <p:ext uri="{BB962C8B-B14F-4D97-AF65-F5344CB8AC3E}">
        <p14:creationId xmlns:p14="http://schemas.microsoft.com/office/powerpoint/2010/main" val="1018633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80825</TotalTime>
  <Words>1965</Words>
  <Application>Microsoft Office PowerPoint</Application>
  <PresentationFormat>On-screen Show (4:3)</PresentationFormat>
  <Paragraphs>460</Paragraphs>
  <Slides>43</Slides>
  <Notes>1</Notes>
  <HiddenSlides>27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Courier New</vt:lpstr>
      <vt:lpstr>Symbol</vt:lpstr>
      <vt:lpstr>Wingdings</vt:lpstr>
      <vt:lpstr>Office Theme</vt:lpstr>
      <vt:lpstr>Office Theme</vt:lpstr>
      <vt:lpstr>1_Office Theme</vt:lpstr>
      <vt:lpstr>Welcome to  SIMPLIS Essentials Training</vt:lpstr>
      <vt:lpstr>SIMPLIS Essentials Training  11:00 am – 3:30 pm EDT September 24 &amp; 25, 2024  SIMPLIS Technologies</vt:lpstr>
      <vt:lpstr>SIMPLIS Essentials Training  Daily Schedule:</vt:lpstr>
      <vt:lpstr>PowerPoint Presentation</vt:lpstr>
      <vt:lpstr>SIMPLIS Essentials Training  Daily Schedule: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SIMPLIS Essentials Training  Daily Schedule:</vt:lpstr>
      <vt:lpstr>Agenda </vt:lpstr>
      <vt:lpstr>PowerPoint Presentation</vt:lpstr>
      <vt:lpstr>WebEx Breakouts:</vt:lpstr>
      <vt:lpstr>WebEx Meetings Breakouts:</vt:lpstr>
      <vt:lpstr>Breakout Session Topics</vt:lpstr>
      <vt:lpstr>PowerPoint Presentation</vt:lpstr>
      <vt:lpstr>Introduction to SIMPLIS -- check list:  ref:  email from Matt Fortin  Subject: SIMPLIS Training -- Remote Desktop Login Information -- READ CAREFULLY</vt:lpstr>
      <vt:lpstr>For questions to the Trainer:</vt:lpstr>
      <vt:lpstr>For Technical Support during training: ref:  email from Matt Fortin  Subject: SIMPLIS Training -- Remote Desktop Login Information -- READ CAREFULLY</vt:lpstr>
      <vt:lpstr>For Technical Support during training:</vt:lpstr>
      <vt:lpstr>PowerPoint Presentation</vt:lpstr>
      <vt:lpstr>Today’s Agenda</vt:lpstr>
      <vt:lpstr>PowerPoint Presentation</vt:lpstr>
      <vt:lpstr>One-Day SIMPLIS Training</vt:lpstr>
      <vt:lpstr>Delta SIMPLIS Training</vt:lpstr>
      <vt:lpstr>Delta SIMPLIS Training</vt:lpstr>
      <vt:lpstr>PowerPoint Presentation</vt:lpstr>
      <vt:lpstr>PowerPoint Presentation</vt:lpstr>
      <vt:lpstr>Advanced SIMPLIS Training  8:30 am – 5:00 pm CDT October 20 - 22, 2021</vt:lpstr>
      <vt:lpstr>One-Day SIMPLIS Training</vt:lpstr>
      <vt:lpstr>Introduction to SIMPLIS  8:00 am – 12:00 pm EST 14:00 – 18:00 CET Dec 8, 2020</vt:lpstr>
      <vt:lpstr>Advanced SIMPLIS Training  9:00 am – 17:30 pm CEDT May 19 - 21, 2021</vt:lpstr>
      <vt:lpstr>Daily Schedule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Marshall</dc:creator>
  <dc:description/>
  <cp:lastModifiedBy>Tom Wilson</cp:lastModifiedBy>
  <cp:revision>1143</cp:revision>
  <dcterms:created xsi:type="dcterms:W3CDTF">2008-02-19T17:27:15Z</dcterms:created>
  <dcterms:modified xsi:type="dcterms:W3CDTF">2024-09-24T00:21:33Z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8</vt:i4>
  </property>
</Properties>
</file>