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73" r:id="rId3"/>
  </p:sldMasterIdLst>
  <p:notesMasterIdLst>
    <p:notesMasterId r:id="rId19"/>
  </p:notesMasterIdLst>
  <p:sldIdLst>
    <p:sldId id="266" r:id="rId4"/>
    <p:sldId id="1108" r:id="rId5"/>
    <p:sldId id="1119" r:id="rId6"/>
    <p:sldId id="1118" r:id="rId7"/>
    <p:sldId id="1120" r:id="rId8"/>
    <p:sldId id="1121" r:id="rId9"/>
    <p:sldId id="1114" r:id="rId10"/>
    <p:sldId id="268" r:id="rId11"/>
    <p:sldId id="1115" r:id="rId12"/>
    <p:sldId id="1109" r:id="rId13"/>
    <p:sldId id="1110" r:id="rId14"/>
    <p:sldId id="1116" r:id="rId15"/>
    <p:sldId id="1117" r:id="rId16"/>
    <p:sldId id="1124" r:id="rId17"/>
    <p:sldId id="1125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FABFF"/>
    <a:srgbClr val="3366FF"/>
    <a:srgbClr val="0099FF"/>
    <a:srgbClr val="0099CC"/>
    <a:srgbClr val="FF0066"/>
    <a:srgbClr val="6666FF"/>
    <a:srgbClr val="00CCFF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4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EE70-7FD2-4C2A-8FD7-CFDB9E21BCF9}" type="datetimeFigureOut">
              <a:rPr lang="ko-KR" altLang="en-US" smtClean="0"/>
              <a:t>2025-05-07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0C78-8364-4362-968E-8D7F91A9F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3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5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12318-F619-4488-8B6E-2F5F2426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BEE6BB-9A5F-4E9F-9F1C-6D46BE01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D9A51D-A948-4CB8-A9EB-5A26520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74BBD-0B82-4658-B13D-088F0E4D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1AAA67-696A-4836-A10B-FF164C3A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1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2851D-1779-42A2-AEC9-B0EB0319E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42" y="454295"/>
            <a:ext cx="1571554" cy="2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3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8AD73-126B-4B2A-B7FF-4CD146A0B2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42" y="454295"/>
            <a:ext cx="1571554" cy="2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7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89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8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958D-28E5-4CC8-8C48-52A02A1B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E03031-827B-4AC7-B564-384C1617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C19838-69C9-49EB-9B51-549106E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26852C-90C9-4502-A697-363CF824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7509D0-CCBD-406A-9D4E-6845657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DB584-222B-4D63-838D-AA353D4F3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4540" y="6278830"/>
            <a:ext cx="7797460" cy="579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99BFC-28D1-42B2-AF3A-148DC13336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52" y="6432540"/>
            <a:ext cx="1571554" cy="2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3AEE1-28CA-46D2-81F5-CD34E4F9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38FEC2-4BF0-4A45-9297-EE9B2E45E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EDBAD0-D342-4544-94B8-122B3BDB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0FE0D-ACBA-4806-9F35-4EB786E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F3119A-4AE1-408F-B8AD-4428B006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04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B3D2AB-E650-41C2-B6FB-5398A5C19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6516-8F93-4221-97F7-E01D89EE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6CB26-A349-496A-B48B-A7B89117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E726FD-A739-41D5-96BA-46703639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FAE18D-FED5-4070-8B76-811D76CC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3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6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96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6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49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F73EF-188B-4B17-B08F-D30E80C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7DD2CA-F9BF-47A8-9D27-757556FD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8A1FB-ABBF-480D-AC6C-9BB1AEF9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4247E-1D11-4A19-BDDF-E157A205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4EC815-B6FC-4BDE-910C-F8015ED4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8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DAEB91-29AA-4ACC-BDCF-960470FC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B0E51-7DC0-45B6-8306-D8167F5CB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CB78CC-8798-4261-B4B1-60B4C5437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594384-5734-4FC8-928A-E1641354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301C0-6908-48C0-8957-C8B3F459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7DD8FE-7741-412F-947D-7A7079F4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D6DFD1-B640-4CC6-A759-6C7981C5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2A237-7572-46BD-9502-829F6C0A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E9732-B570-4506-BDA6-0AB39D45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89407D-7DA6-4293-A426-38DF9B21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39549F-370A-4671-B1BB-79655CC6C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6D9E62-97AA-41F8-B69B-6CD691C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1D3FC0-561B-4DE4-AA99-9DB56EC6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0040F2-99C5-450C-9966-5D00290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E337C1-8281-4F6E-9A31-EBE388C3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0EA4B32-9135-4223-8DE6-887D2743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07FC83-8D70-48DB-8681-08CFD9C0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FC15EC-BCCB-4B82-A94C-FABC63D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9F9692-5462-4439-80C8-B7E337F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CA042D-EBC0-437C-A819-521611A5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415CDA-0D1F-49BD-8381-21C3BEFD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6F10D4-8D29-48C2-ADF0-92316E2C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A3CD3-DE79-4260-873A-FEDE5C67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C6BD2-52A1-4155-9D55-1D847772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2A3511-0B13-4D97-937C-07365FBA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C805B4-20AF-4A3C-B131-E1D9FFBB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C705FC-2895-472A-B6FD-C2434624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D820-915B-4802-8C2E-FF7CA967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CF9849-20D0-417A-99C8-099DF3993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4A7754-54E7-4123-8C5E-1B05B517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AFFF3F1-9632-4E06-BAB7-31234341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3D6B1-934F-4B4D-9E4F-5AE9E873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57FDD5-2092-4E16-8E7C-1CCA4719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4C8B562-0886-4274-876D-59EFAAA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799B9E-1CD2-4A09-9ACC-2FA1C62D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A0C5B4-9399-4A5E-8DEE-54436B1E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0FD1-0EE3-4101-8160-1422DBE4B71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2025-05-07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B2B9FF-C0C5-4E9E-A76A-AF0745E2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992FE0-2D01-4365-9F95-1FF838BCE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87C-29F7-432B-B883-ED8D01B4779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556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s.com/documentation/simplis/ast_01/topics/1_0_2_pwl_simulation_and_modeling.htm" TargetMode="External"/><Relationship Id="rId7" Type="http://schemas.openxmlformats.org/officeDocument/2006/relationships/hyperlink" Target="https://www.simplis.com/documentation/simplis/ast_01/topics/1_1_what_is_dvm.htm" TargetMode="External"/><Relationship Id="rId2" Type="http://schemas.openxmlformats.org/officeDocument/2006/relationships/hyperlink" Target="https://www.simplis.com/documentation/simplis/ast_01/topics/1_0_1_simplis_is_a_time_domain_simulator_all_the_time_for_every_analysis_perio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mplis.com/documentation/simplis/ast_01/topics/1_0_5_pop_and_ac_analysis.htm" TargetMode="External"/><Relationship Id="rId5" Type="http://schemas.openxmlformats.org/officeDocument/2006/relationships/hyperlink" Target="https://www.simplis.com/documentation/simplis/ast_01/topics/1_0_4_accuracy_of_pwl_models.htm" TargetMode="External"/><Relationship Id="rId4" Type="http://schemas.openxmlformats.org/officeDocument/2006/relationships/hyperlink" Target="https://www.simplis.com/documentation/simplis/ast_01/topics/1_0_3_multi_level_modeling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plis.com/documentation/simplis/ast_02/topics/2_2_3_pop_syntax_errors.htm" TargetMode="External"/><Relationship Id="rId3" Type="http://schemas.openxmlformats.org/officeDocument/2006/relationships/hyperlink" Target="https://www.simplis.com/documentation/simplis/ast_02/topics/2_1_initial_conditions_and_back_annotation.htm" TargetMode="External"/><Relationship Id="rId7" Type="http://schemas.openxmlformats.org/officeDocument/2006/relationships/hyperlink" Target="https://www.simplis.com/documentation/simplis/ast_02/topics/2_2_2_the_core_pop_process.htm" TargetMode="External"/><Relationship Id="rId2" Type="http://schemas.openxmlformats.org/officeDocument/2006/relationships/hyperlink" Target="https://www.simplis.com/documentation/simplis/ast_02/topics/2_0_transient_analysis_setting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mplis.com/documentation/simplis/ast_02/topics/2_2_1_overview_of_the_pop_analysis.htm" TargetMode="External"/><Relationship Id="rId5" Type="http://schemas.openxmlformats.org/officeDocument/2006/relationships/hyperlink" Target="https://www.simplis.com/documentation/simplis/ast_02/topics/2_2_how_pop_really_works.htm" TargetMode="External"/><Relationship Id="rId10" Type="http://schemas.openxmlformats.org/officeDocument/2006/relationships/hyperlink" Target="https://www.simplis.com/documentation/simplis/ast_02/topics/2_3_managing_simulation_data.htm" TargetMode="External"/><Relationship Id="rId4" Type="http://schemas.openxmlformats.org/officeDocument/2006/relationships/hyperlink" Target="https://www.simplis.com/documentation/simplis/ast_02/topics/2_1_1_the_dot_init_file.htm" TargetMode="External"/><Relationship Id="rId9" Type="http://schemas.openxmlformats.org/officeDocument/2006/relationships/hyperlink" Target="https://www.simplis.com/documentation/simplis/ast_02/topics/2_2_4_circuits_which_cause_pop_to_fail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4A12FF3-B48F-4CEB-A598-F2FF8F12B519}"/>
              </a:ext>
            </a:extLst>
          </p:cNvPr>
          <p:cNvSpPr/>
          <p:nvPr/>
        </p:nvSpPr>
        <p:spPr>
          <a:xfrm>
            <a:off x="0" y="4846371"/>
            <a:ext cx="12192000" cy="206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6D13D45-EA3E-4991-8645-2695CA44D676}"/>
              </a:ext>
            </a:extLst>
          </p:cNvPr>
          <p:cNvSpPr/>
          <p:nvPr/>
        </p:nvSpPr>
        <p:spPr>
          <a:xfrm>
            <a:off x="996887" y="860885"/>
            <a:ext cx="104996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SIMPLIS </a:t>
            </a:r>
            <a:r>
              <a:rPr lang="en-US" altLang="ko-KR" sz="6000" b="1" i="1" kern="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E</a:t>
            </a:r>
            <a:r>
              <a:rPr kumimoji="0" lang="en-US" altLang="ko-KR" sz="6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ssentials</a:t>
            </a:r>
            <a:endParaRPr kumimoji="0" lang="en-US" altLang="ko-KR" sz="60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What every SIMPLIS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needs to know</a:t>
            </a:r>
            <a:endParaRPr kumimoji="0" lang="en-US" altLang="ko-KR" sz="105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8BE145D-413F-4184-AC81-C778FF80F3BF}"/>
              </a:ext>
            </a:extLst>
          </p:cNvPr>
          <p:cNvCxnSpPr>
            <a:cxnSpLocks/>
          </p:cNvCxnSpPr>
          <p:nvPr/>
        </p:nvCxnSpPr>
        <p:spPr>
          <a:xfrm flipH="1">
            <a:off x="1076325" y="3384566"/>
            <a:ext cx="781022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A6B14035-9C0B-40EB-B9DC-448600C5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44" y="3619490"/>
            <a:ext cx="1915465" cy="30473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A8B7FD9-9680-4A50-8162-D860955841CC}"/>
              </a:ext>
            </a:extLst>
          </p:cNvPr>
          <p:cNvSpPr txBox="1"/>
          <p:nvPr/>
        </p:nvSpPr>
        <p:spPr>
          <a:xfrm>
            <a:off x="1076325" y="3531765"/>
            <a:ext cx="22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 panose="020B0503040102020104" pitchFamily="34" charset="0"/>
                <a:ea typeface="Segoe UI Emoji" panose="020B0502040204020203" pitchFamily="34" charset="0"/>
                <a:cs typeface="Adobe Devanagari" panose="02040503050201020203" pitchFamily="18" charset="0"/>
              </a:rPr>
              <a:t>September 2024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 panose="020B0503040102020104" pitchFamily="34" charset="0"/>
              <a:ea typeface="맑은 고딕" panose="020B0503020000020004" pitchFamily="50" charset="-127"/>
              <a:cs typeface="Adobe Devanagari" panose="02040503050201020203" pitchFamily="18" charset="0"/>
            </a:endParaRPr>
          </a:p>
        </p:txBody>
      </p:sp>
      <p:grpSp>
        <p:nvGrpSpPr>
          <p:cNvPr id="19" name="그룹 14">
            <a:extLst>
              <a:ext uri="{FF2B5EF4-FFF2-40B4-BE49-F238E27FC236}">
                <a16:creationId xmlns:a16="http://schemas.microsoft.com/office/drawing/2014/main" id="{6CD2A544-6E2B-4920-B217-D0E3F824FC39}"/>
              </a:ext>
            </a:extLst>
          </p:cNvPr>
          <p:cNvGrpSpPr/>
          <p:nvPr/>
        </p:nvGrpSpPr>
        <p:grpSpPr>
          <a:xfrm>
            <a:off x="10027919" y="3764331"/>
            <a:ext cx="2164081" cy="1090919"/>
            <a:chOff x="9919316" y="4585314"/>
            <a:chExt cx="2272685" cy="1145667"/>
          </a:xfrm>
        </p:grpSpPr>
        <p:sp>
          <p:nvSpPr>
            <p:cNvPr id="20" name="직각 삼각형 15">
              <a:extLst>
                <a:ext uri="{FF2B5EF4-FFF2-40B4-BE49-F238E27FC236}">
                  <a16:creationId xmlns:a16="http://schemas.microsoft.com/office/drawing/2014/main" id="{FB7B73DB-7719-4B34-B851-36ED9A8E7F8C}"/>
                </a:ext>
              </a:extLst>
            </p:cNvPr>
            <p:cNvSpPr/>
            <p:nvPr/>
          </p:nvSpPr>
          <p:spPr>
            <a:xfrm rot="5400000">
              <a:off x="11055659" y="4585314"/>
              <a:ext cx="1136342" cy="11363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직각 삼각형 16">
              <a:extLst>
                <a:ext uri="{FF2B5EF4-FFF2-40B4-BE49-F238E27FC236}">
                  <a16:creationId xmlns:a16="http://schemas.microsoft.com/office/drawing/2014/main" id="{6F33750E-3D2D-4B52-BF05-D690A0EE714D}"/>
                </a:ext>
              </a:extLst>
            </p:cNvPr>
            <p:cNvSpPr/>
            <p:nvPr/>
          </p:nvSpPr>
          <p:spPr>
            <a:xfrm rot="16200000">
              <a:off x="9919316" y="4594639"/>
              <a:ext cx="1136342" cy="1136342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6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EF51A-5E70-4BDB-4DBB-2A2305AB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84D384-2355-3614-9F88-7D7C2A3B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We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9C471-DC4B-CEAC-4EC5-EF4A01E20DE2}"/>
              </a:ext>
            </a:extLst>
          </p:cNvPr>
          <p:cNvSpPr txBox="1"/>
          <p:nvPr/>
        </p:nvSpPr>
        <p:spPr>
          <a:xfrm>
            <a:off x="838199" y="1106801"/>
            <a:ext cx="9359097" cy="405495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3080" indent="-342000" eaLnBrk="0" latinLnBrk="0" hangingPunct="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SIMPLIS is the best simulation tool for </a:t>
            </a:r>
          </a:p>
          <a:p>
            <a:pPr marL="1080" eaLnBrk="0" latinLnBrk="0" hangingPunct="0">
              <a:lnSpc>
                <a:spcPct val="100000"/>
              </a:lnSpc>
              <a:buClr>
                <a:srgbClr val="404040"/>
              </a:buClr>
            </a:pPr>
            <a:r>
              <a:rPr lang="en-U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switching power </a:t>
            </a: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supply </a:t>
            </a:r>
            <a:r>
              <a:rPr lang="en-US" sz="2400" b="1" i="1" spc="-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design and analysis </a:t>
            </a:r>
            <a:endParaRPr lang="en-US" sz="2400" b="1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Power Supply design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New Product Definition for Power Management ICs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Interacting with Suppliers during System Design process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Interacting with customers </a:t>
            </a: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during </a:t>
            </a:r>
            <a:r>
              <a:rPr lang="en-US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Design Win process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05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Because we believe this information is so valuable,  the course has been designed so that you can get the most value in the shortest time.</a:t>
            </a:r>
            <a:endParaRPr lang="en-US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0EA9D-EB07-FD52-A9C3-49BD77145E9F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</p:spTree>
    <p:extLst>
      <p:ext uri="{BB962C8B-B14F-4D97-AF65-F5344CB8AC3E}">
        <p14:creationId xmlns:p14="http://schemas.microsoft.com/office/powerpoint/2010/main" val="196216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21439-4282-F47A-DF71-BAF610C2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35ABF0-08E3-DA39-24F2-466D4DFD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Our Goal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463A9-0CC0-BFE2-30E5-C55F1691315A}"/>
              </a:ext>
            </a:extLst>
          </p:cNvPr>
          <p:cNvSpPr txBox="1"/>
          <p:nvPr/>
        </p:nvSpPr>
        <p:spPr>
          <a:xfrm>
            <a:off x="1620414" y="1372206"/>
            <a:ext cx="9410259" cy="315471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3080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Launch you on path to becoming</a:t>
            </a:r>
          </a:p>
          <a:p>
            <a:pPr marL="343080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Competent</a:t>
            </a:r>
          </a:p>
          <a:p>
            <a:pPr marL="1372680" lvl="3" eaLnBrk="0" latinLnBrk="0" hangingPunct="0">
              <a:buClr>
                <a:srgbClr val="404040"/>
              </a:buClr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&amp;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Confident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6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58280" lvl="1" eaLnBrk="0" latinLnBrk="0" hangingPunct="0">
              <a:buClr>
                <a:srgbClr val="404040"/>
              </a:buClr>
            </a:pPr>
            <a:r>
              <a:rPr lang="en-US" sz="2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that you can use SIMPLIS to enhance your design process.</a:t>
            </a:r>
          </a:p>
          <a:p>
            <a:pPr marL="458280" lvl="1" eaLnBrk="0" latinLnBrk="0" hangingPunct="0">
              <a:buClr>
                <a:srgbClr val="404040"/>
              </a:buClr>
            </a:pPr>
            <a:endParaRPr lang="en-US" sz="1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B2B28DC2-A2D9-01E8-F733-221C75E24605}"/>
              </a:ext>
            </a:extLst>
          </p:cNvPr>
          <p:cNvCxnSpPr>
            <a:cxnSpLocks/>
          </p:cNvCxnSpPr>
          <p:nvPr/>
        </p:nvCxnSpPr>
        <p:spPr>
          <a:xfrm>
            <a:off x="1778758" y="1605290"/>
            <a:ext cx="0" cy="2399551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DC58EA92-59E1-6B77-41D0-2D51AD097586}"/>
              </a:ext>
            </a:extLst>
          </p:cNvPr>
          <p:cNvSpPr/>
          <p:nvPr/>
        </p:nvSpPr>
        <p:spPr>
          <a:xfrm>
            <a:off x="1721367" y="1600075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8278D-4CD9-71B0-4F54-8864947B70E6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</p:spTree>
    <p:extLst>
      <p:ext uri="{BB962C8B-B14F-4D97-AF65-F5344CB8AC3E}">
        <p14:creationId xmlns:p14="http://schemas.microsoft.com/office/powerpoint/2010/main" val="233170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834B-6174-30BD-3EB4-18AAF2624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A54943-CD33-C8AA-21C9-11B5FDBE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Our Focus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D748C-6AA1-09D7-50CA-7E14A7AE402F}"/>
              </a:ext>
            </a:extLst>
          </p:cNvPr>
          <p:cNvSpPr txBox="1"/>
          <p:nvPr/>
        </p:nvSpPr>
        <p:spPr>
          <a:xfrm>
            <a:off x="1620414" y="1372206"/>
            <a:ext cx="9554943" cy="435503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3080" indent="-342000" eaLnBrk="0" latinLnBrk="0" hangingPunct="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Course </a:t>
            </a: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designed to provide understanding of 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SIMPLIS works, and 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How to make SIMPLIS work in your application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focus on 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Key concepts that differentiate SIMPLIS from Spice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ritical modeling techniques for creating fast &amp; accurate models of your products</a:t>
            </a: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Tools that allow you to perform these tasks in less time with more complete corner-case coverage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21A3B6B0-31A1-A0A5-C0C1-478F253809DB}"/>
              </a:ext>
            </a:extLst>
          </p:cNvPr>
          <p:cNvCxnSpPr>
            <a:cxnSpLocks/>
          </p:cNvCxnSpPr>
          <p:nvPr/>
        </p:nvCxnSpPr>
        <p:spPr>
          <a:xfrm flipH="1">
            <a:off x="1772201" y="1576352"/>
            <a:ext cx="769" cy="356400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CF60658E-8F4A-BEDC-86C4-4ECF17E927BA}"/>
              </a:ext>
            </a:extLst>
          </p:cNvPr>
          <p:cNvSpPr/>
          <p:nvPr/>
        </p:nvSpPr>
        <p:spPr>
          <a:xfrm>
            <a:off x="1715579" y="1571137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178DA4FB-05BC-3EA0-40D6-92D836E08D99}"/>
              </a:ext>
            </a:extLst>
          </p:cNvPr>
          <p:cNvSpPr/>
          <p:nvPr/>
        </p:nvSpPr>
        <p:spPr>
          <a:xfrm>
            <a:off x="1715579" y="299173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B90BE-07A6-562E-C565-AA79550B0737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</p:spTree>
    <p:extLst>
      <p:ext uri="{BB962C8B-B14F-4D97-AF65-F5344CB8AC3E}">
        <p14:creationId xmlns:p14="http://schemas.microsoft.com/office/powerpoint/2010/main" val="332531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662B-874B-E12C-A10A-20F38D79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ACFB43-4BF3-1FED-C2C7-F72994E7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Our Methodology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281B7-CAFC-BDF2-032F-9AE8EEA7A685}"/>
              </a:ext>
            </a:extLst>
          </p:cNvPr>
          <p:cNvSpPr txBox="1"/>
          <p:nvPr/>
        </p:nvSpPr>
        <p:spPr>
          <a:xfrm>
            <a:off x="1620414" y="1268037"/>
            <a:ext cx="9554943" cy="58785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3080" indent="-342000" eaLnBrk="0" latinLnBrk="0" hangingPunct="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en-US" sz="28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Lots of hands-on Exercises</a:t>
            </a:r>
            <a:endParaRPr lang="en-US" sz="28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Course designed for you to: </a:t>
            </a:r>
          </a:p>
          <a:p>
            <a:pPr marL="1257480" lvl="2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Follow along in the course documentation </a:t>
            </a:r>
          </a:p>
          <a:p>
            <a:pPr marL="1714680" lvl="3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Important instructions and explanations</a:t>
            </a:r>
          </a:p>
          <a:p>
            <a:pPr marL="1714680" lvl="3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257480" lvl="2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 the simulations &amp; examine the waveforms</a:t>
            </a:r>
          </a:p>
          <a:p>
            <a:pPr marL="1714680" lvl="3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Push the buttons &amp; study the results</a:t>
            </a:r>
          </a:p>
          <a:p>
            <a:pPr marL="1714680" lvl="3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0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 can always pause the video, if you need a bit more time.</a:t>
            </a:r>
            <a:endParaRPr lang="en-US" sz="26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800280" lvl="1" indent="-342000" eaLnBrk="0" latinLnBrk="0" hangingPunct="0">
              <a:buClr>
                <a:srgbClr val="404040"/>
              </a:buClr>
              <a:buFont typeface="Arial"/>
              <a:buChar char="•"/>
            </a:pPr>
            <a:endParaRPr lang="en-US" sz="1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 eaLnBrk="0" latinLnBrk="0" hangingPunct="0">
              <a:buClr>
                <a:srgbClr val="404040"/>
              </a:buClr>
              <a:buFont typeface="Arial"/>
              <a:buChar char="•"/>
            </a:pPr>
            <a:r>
              <a:rPr lang="en-US" sz="2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 the exercises; don’t just watch</a:t>
            </a:r>
            <a:endParaRPr lang="en-US" sz="2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257480" lvl="2" indent="-342000">
              <a:buClr>
                <a:srgbClr val="40404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200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200" marR="0" lvl="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lang="en-US" altLang="ko-KR" sz="2000" kern="0" dirty="0">
              <a:solidFill>
                <a:srgbClr val="FF505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27E85567-258A-70EA-84EA-AB19CC2AC98D}"/>
              </a:ext>
            </a:extLst>
          </p:cNvPr>
          <p:cNvCxnSpPr>
            <a:cxnSpLocks/>
          </p:cNvCxnSpPr>
          <p:nvPr/>
        </p:nvCxnSpPr>
        <p:spPr>
          <a:xfrm>
            <a:off x="1772970" y="1472183"/>
            <a:ext cx="0" cy="418205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D271447B-0842-26ED-D2F1-1CC6BEF70B4F}"/>
              </a:ext>
            </a:extLst>
          </p:cNvPr>
          <p:cNvSpPr/>
          <p:nvPr/>
        </p:nvSpPr>
        <p:spPr>
          <a:xfrm>
            <a:off x="1715579" y="1466968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2BE2149D-B37F-6502-2A15-BB02F8A6B22F}"/>
              </a:ext>
            </a:extLst>
          </p:cNvPr>
          <p:cNvSpPr/>
          <p:nvPr/>
        </p:nvSpPr>
        <p:spPr>
          <a:xfrm>
            <a:off x="1715579" y="5109889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762D1-AF17-37B6-F869-74F93B36840F}"/>
              </a:ext>
            </a:extLst>
          </p:cNvPr>
          <p:cNvSpPr txBox="1"/>
          <p:nvPr/>
        </p:nvSpPr>
        <p:spPr>
          <a:xfrm>
            <a:off x="7067082" y="6257917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</p:spTree>
    <p:extLst>
      <p:ext uri="{BB962C8B-B14F-4D97-AF65-F5344CB8AC3E}">
        <p14:creationId xmlns:p14="http://schemas.microsoft.com/office/powerpoint/2010/main" val="75257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EF7-9959-3C88-C0FC-C49E8442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D91DD-23CD-0B65-0125-AD2D264D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SIMPLIS Essentials Training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2BA2C-3210-6EE9-3DB3-8A422A80E514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82599-B65E-56EF-8C4E-E9D641B361DD}"/>
              </a:ext>
            </a:extLst>
          </p:cNvPr>
          <p:cNvSpPr txBox="1"/>
          <p:nvPr/>
        </p:nvSpPr>
        <p:spPr>
          <a:xfrm>
            <a:off x="838200" y="1214120"/>
            <a:ext cx="8882816" cy="5036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1 -  SIMPLIS Basics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1.0.1 SIMPLIS is a Time-Domain Simulator, all the Time, for Every Analysis, Period</a:t>
            </a:r>
            <a:endParaRPr lang="en-I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1.0.2 PWL Simulation and Modeling</a:t>
            </a:r>
            <a:endParaRPr lang="en-I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1.0.3 Multi-Level Modeling</a:t>
            </a:r>
            <a:endParaRPr lang="en-I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1.0.4 Accuracy of PWL Models</a:t>
            </a:r>
            <a:endParaRPr lang="en-I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1.0.5 POP and AC Analysis</a:t>
            </a:r>
            <a:endParaRPr lang="en-US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dirty="0">
                <a:hlinkClick r:id="rId7"/>
              </a:rPr>
              <a:t>1.1 Introduction to DVM: What is DVM?</a:t>
            </a:r>
            <a:endParaRPr lang="en-US" dirty="0"/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I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 Basso:  </a:t>
            </a:r>
          </a:p>
          <a:p>
            <a:pPr marL="714375" lvl="1" indent="-257175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SIMPLIS Templates for Switching Power Supplies.  	            	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Modeling and Measurement techniques                                   	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Powerful Combination of Design Synthesis &amp; Analysis</a:t>
            </a:r>
          </a:p>
          <a:p>
            <a:pPr marL="257175" indent="-257175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Eury:</a:t>
            </a:r>
          </a:p>
          <a:p>
            <a:pPr marL="714375" lvl="1" indent="-257175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Modeling elevated to an artform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27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2B4F7-FC01-5FDC-A26E-8DA9B7314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3D82A6-9214-9819-13AB-7697FD53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SIMPLIS Essentials Training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endParaRPr lang="en-US" altLang="ko-KR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6C974-226C-E17A-7BE0-3B0A49BEAE58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753C0-4BE8-3B14-540D-80ABF84C94C8}"/>
              </a:ext>
            </a:extLst>
          </p:cNvPr>
          <p:cNvSpPr txBox="1"/>
          <p:nvPr/>
        </p:nvSpPr>
        <p:spPr>
          <a:xfrm>
            <a:off x="838200" y="1214120"/>
            <a:ext cx="6404510" cy="550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2 - Advanced SIMPLIS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2.0 Transient Analysis Settings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2.1 Initial Conditions </a:t>
            </a:r>
            <a:endParaRPr lang="en-IE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2.1.1 The Initial Conditions (.INIT) File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2.2 How POP Really Works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2.2.1 Overview of the Periodic Operating Point (POP) Analysis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2.2.2 The Core POP Process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2.2.3 POP Error Messages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2.2.4 Circuits Which Cause POP to Fail</a:t>
            </a:r>
            <a:endParaRPr lang="en-US" sz="1600" u="sng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3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dirty="0">
                <a:hlinkClick r:id="rId10"/>
              </a:rPr>
              <a:t>2.3 Managing Simulation Data</a:t>
            </a:r>
            <a:endParaRPr lang="en-US" dirty="0"/>
          </a:p>
          <a:p>
            <a:pPr marL="100013" indent="-214313">
              <a:lnSpc>
                <a:spcPct val="1070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7175">
              <a:lnSpc>
                <a:spcPct val="12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b="1" dirty="0">
                <a:solidFill>
                  <a:schemeClr val="tx2"/>
                </a:solidFill>
              </a:rPr>
              <a:t>Chris Swartz:</a:t>
            </a:r>
          </a:p>
          <a:p>
            <a:pPr lvl="1" indent="-257175">
              <a:lnSpc>
                <a:spcPct val="12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600" b="1" dirty="0">
                <a:solidFill>
                  <a:schemeClr val="tx2"/>
                </a:solidFill>
              </a:rPr>
              <a:t>Using SIMPLIS in System-Level Design Applications </a:t>
            </a:r>
            <a:endParaRPr lang="en-IE" sz="1600" b="1" dirty="0">
              <a:solidFill>
                <a:schemeClr val="tx2"/>
              </a:solidFill>
            </a:endParaRPr>
          </a:p>
          <a:p>
            <a:pPr marL="714375" lvl="1" indent="-257175">
              <a:lnSpc>
                <a:spcPct val="11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903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16AE0-E030-47AF-5D71-B2841117E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7A458-2DF4-3B8C-FBB5-F6C77816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SIMPLIS Essentials Training Course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B85F2912-890A-2043-F676-AE503FE67DD6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500793" y="1825783"/>
            <a:ext cx="0" cy="265362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D1F755A9-EA60-BEBE-22FB-B337F0463B9B}"/>
              </a:ext>
            </a:extLst>
          </p:cNvPr>
          <p:cNvSpPr/>
          <p:nvPr/>
        </p:nvSpPr>
        <p:spPr>
          <a:xfrm>
            <a:off x="1437793" y="182578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D38740AB-EB24-8626-F010-676B9CA7A1D4}"/>
              </a:ext>
            </a:extLst>
          </p:cNvPr>
          <p:cNvSpPr/>
          <p:nvPr/>
        </p:nvSpPr>
        <p:spPr>
          <a:xfrm>
            <a:off x="1437793" y="3142212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5D477-5FE1-8FBB-D901-4C8139C1399E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A4C0E1-D98B-EC96-6E0B-0BED098C6E75}"/>
              </a:ext>
            </a:extLst>
          </p:cNvPr>
          <p:cNvSpPr txBox="1">
            <a:spLocks/>
          </p:cNvSpPr>
          <p:nvPr/>
        </p:nvSpPr>
        <p:spPr>
          <a:xfrm>
            <a:off x="1703114" y="927644"/>
            <a:ext cx="8229240" cy="461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Wilson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Matt Fortin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 Basso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Ejury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Chris Swartz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Ronald Wong</a:t>
            </a:r>
          </a:p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904438A-6FC8-7992-9489-D940C95109DD}"/>
              </a:ext>
            </a:extLst>
          </p:cNvPr>
          <p:cNvSpPr/>
          <p:nvPr/>
        </p:nvSpPr>
        <p:spPr>
          <a:xfrm>
            <a:off x="5833262" y="3040235"/>
            <a:ext cx="258527" cy="137583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B7B9F-BAE8-804F-C9AF-361F7F9715CB}"/>
              </a:ext>
            </a:extLst>
          </p:cNvPr>
          <p:cNvSpPr txBox="1"/>
          <p:nvPr/>
        </p:nvSpPr>
        <p:spPr>
          <a:xfrm>
            <a:off x="6407215" y="17853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Instructors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5A498F8-47DA-D852-C01F-0726498EE870}"/>
              </a:ext>
            </a:extLst>
          </p:cNvPr>
          <p:cNvSpPr/>
          <p:nvPr/>
        </p:nvSpPr>
        <p:spPr>
          <a:xfrm>
            <a:off x="5833263" y="1639004"/>
            <a:ext cx="258526" cy="74083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9E897-4F50-AB89-34CD-4A3DC745E6F1}"/>
              </a:ext>
            </a:extLst>
          </p:cNvPr>
          <p:cNvSpPr txBox="1"/>
          <p:nvPr/>
        </p:nvSpPr>
        <p:spPr>
          <a:xfrm>
            <a:off x="6262626" y="3511888"/>
            <a:ext cx="1909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Round Table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3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65095-04C7-5593-9EB0-661C84D77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8899CE-ABAB-9A9E-E3E9-94E2D894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SIMPLIS Essentials Training Course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93D69600-EB18-ABAA-A387-54BE58DD977E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500793" y="1825783"/>
            <a:ext cx="0" cy="265362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01CA524F-262E-C353-F4ED-C64D05F33D71}"/>
              </a:ext>
            </a:extLst>
          </p:cNvPr>
          <p:cNvSpPr/>
          <p:nvPr/>
        </p:nvSpPr>
        <p:spPr>
          <a:xfrm>
            <a:off x="1437793" y="182578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C13833FF-1332-46E0-4677-792F2207EA87}"/>
              </a:ext>
            </a:extLst>
          </p:cNvPr>
          <p:cNvSpPr/>
          <p:nvPr/>
        </p:nvSpPr>
        <p:spPr>
          <a:xfrm>
            <a:off x="1437793" y="3142212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73AF2-1898-4638-5B7E-0C35D2DC48A4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36C46-8BFA-F2CE-B1BC-EF1BAABD3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23" y="2187708"/>
            <a:ext cx="9826364" cy="2800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63E6B-B16E-063F-B17D-19303070C2F4}"/>
              </a:ext>
            </a:extLst>
          </p:cNvPr>
          <p:cNvSpPr txBox="1"/>
          <p:nvPr/>
        </p:nvSpPr>
        <p:spPr>
          <a:xfrm>
            <a:off x="1620520" y="1691640"/>
            <a:ext cx="208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Christophe Basso</a:t>
            </a:r>
          </a:p>
        </p:txBody>
      </p:sp>
    </p:spTree>
    <p:extLst>
      <p:ext uri="{BB962C8B-B14F-4D97-AF65-F5344CB8AC3E}">
        <p14:creationId xmlns:p14="http://schemas.microsoft.com/office/powerpoint/2010/main" val="274202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9DB6-FD00-24A2-4CF3-6B78D940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A8EBF4-8ED1-F235-414E-24CA6B64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SIMPLIS Essentials Training Course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50CDA95B-6666-568C-5BCA-CFCBD8FA2221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500793" y="1825783"/>
            <a:ext cx="0" cy="265362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6A562161-8ECD-9036-C20A-C12AD1956B4F}"/>
              </a:ext>
            </a:extLst>
          </p:cNvPr>
          <p:cNvSpPr/>
          <p:nvPr/>
        </p:nvSpPr>
        <p:spPr>
          <a:xfrm>
            <a:off x="1437793" y="182578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77D2DC3A-1507-D5C4-1BC8-6663B87FE5CB}"/>
              </a:ext>
            </a:extLst>
          </p:cNvPr>
          <p:cNvSpPr/>
          <p:nvPr/>
        </p:nvSpPr>
        <p:spPr>
          <a:xfrm>
            <a:off x="1437793" y="2974572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6A702-3E5C-8960-F45A-A7A1A9345150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65304-4D60-3036-DAE3-0A50A210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94" y="1677943"/>
            <a:ext cx="9657131" cy="3346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4C35A-4691-F670-F994-C584280DF76E}"/>
              </a:ext>
            </a:extLst>
          </p:cNvPr>
          <p:cNvSpPr txBox="1"/>
          <p:nvPr/>
        </p:nvSpPr>
        <p:spPr>
          <a:xfrm>
            <a:off x="1745793" y="1704117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Ejury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37B3-953D-2A11-5A30-3A8528A8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760B2E-C3E2-BD12-D92A-90241009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SIMPLIS Essentials Training Course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47EE5114-E307-AB09-9CF7-C21C42E1F8CF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500793" y="1825783"/>
            <a:ext cx="0" cy="2228057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19EC119B-AC27-EC0F-1B46-C98E6435A228}"/>
              </a:ext>
            </a:extLst>
          </p:cNvPr>
          <p:cNvSpPr/>
          <p:nvPr/>
        </p:nvSpPr>
        <p:spPr>
          <a:xfrm>
            <a:off x="1437793" y="182578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4843DD31-55A0-5147-ECB2-ED05FBC69BCD}"/>
              </a:ext>
            </a:extLst>
          </p:cNvPr>
          <p:cNvSpPr/>
          <p:nvPr/>
        </p:nvSpPr>
        <p:spPr>
          <a:xfrm>
            <a:off x="1437793" y="2781532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59068-0C1E-75FB-0549-C740B5C59FAE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D2953-316E-4694-47F4-E768F20A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85" y="2153920"/>
            <a:ext cx="9707119" cy="1772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D5C9E-A755-E11E-BF2D-97FF7FEE40B6}"/>
              </a:ext>
            </a:extLst>
          </p:cNvPr>
          <p:cNvSpPr txBox="1"/>
          <p:nvPr/>
        </p:nvSpPr>
        <p:spPr>
          <a:xfrm>
            <a:off x="1579880" y="1692703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Chris Swartz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2298F0-95C8-C1F4-6B6B-EF40471B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57" y="2204494"/>
            <a:ext cx="8275047" cy="19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D5400-D6B3-B164-F8FF-8A9540FA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35F1B-446D-82B2-C64C-8E487D16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SIMPLIS Essentials Training Course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44BB56A4-8559-BB74-7440-E05F4FA61CED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500793" y="1825783"/>
            <a:ext cx="0" cy="2653620"/>
          </a:xfrm>
          <a:prstGeom prst="line">
            <a:avLst/>
          </a:prstGeom>
          <a:noFill/>
          <a:ln w="539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12" name="Oval 2">
            <a:extLst>
              <a:ext uri="{FF2B5EF4-FFF2-40B4-BE49-F238E27FC236}">
                <a16:creationId xmlns:a16="http://schemas.microsoft.com/office/drawing/2014/main" id="{D6395D6C-7958-9726-A9A1-7D4BC3CC2BC7}"/>
              </a:ext>
            </a:extLst>
          </p:cNvPr>
          <p:cNvSpPr/>
          <p:nvPr/>
        </p:nvSpPr>
        <p:spPr>
          <a:xfrm>
            <a:off x="1437793" y="1825783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3324B49D-6DF4-A944-8B0B-FB30F68737D8}"/>
              </a:ext>
            </a:extLst>
          </p:cNvPr>
          <p:cNvSpPr/>
          <p:nvPr/>
        </p:nvSpPr>
        <p:spPr>
          <a:xfrm>
            <a:off x="1437793" y="3142212"/>
            <a:ext cx="126000" cy="12600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3399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C7784-7742-6F23-4D7A-2CEF05B91C61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144550-3E7B-4228-2650-FB19D513B607}"/>
              </a:ext>
            </a:extLst>
          </p:cNvPr>
          <p:cNvSpPr txBox="1">
            <a:spLocks/>
          </p:cNvSpPr>
          <p:nvPr/>
        </p:nvSpPr>
        <p:spPr>
          <a:xfrm>
            <a:off x="1703114" y="927644"/>
            <a:ext cx="8229240" cy="461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Wilson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Matt Fortin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 Basso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Ejury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Chris Swartz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Ronald Wong</a:t>
            </a:r>
          </a:p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29F6925-ED6F-7F94-AF38-F61BB5D55A25}"/>
              </a:ext>
            </a:extLst>
          </p:cNvPr>
          <p:cNvSpPr/>
          <p:nvPr/>
        </p:nvSpPr>
        <p:spPr>
          <a:xfrm>
            <a:off x="5833262" y="3040235"/>
            <a:ext cx="258527" cy="137583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40BB3-F10F-845E-B58C-B73D386685E4}"/>
              </a:ext>
            </a:extLst>
          </p:cNvPr>
          <p:cNvSpPr txBox="1"/>
          <p:nvPr/>
        </p:nvSpPr>
        <p:spPr>
          <a:xfrm>
            <a:off x="6407215" y="17853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Instructors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B6F78F1-BF9A-FB6D-CB47-74076030F190}"/>
              </a:ext>
            </a:extLst>
          </p:cNvPr>
          <p:cNvSpPr/>
          <p:nvPr/>
        </p:nvSpPr>
        <p:spPr>
          <a:xfrm>
            <a:off x="5833263" y="1639004"/>
            <a:ext cx="258526" cy="74083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A4B53-821A-84D2-EEEA-E6199F8CDFE1}"/>
              </a:ext>
            </a:extLst>
          </p:cNvPr>
          <p:cNvSpPr txBox="1"/>
          <p:nvPr/>
        </p:nvSpPr>
        <p:spPr>
          <a:xfrm>
            <a:off x="6262626" y="3511888"/>
            <a:ext cx="1909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Round Table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9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685DB-81AF-A5CD-AE63-70E030ED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FF0CDB-C572-5F8E-985A-D8A96176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We Believe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61CC8-35CC-85FD-E9C5-794D33105C9E}"/>
              </a:ext>
            </a:extLst>
          </p:cNvPr>
          <p:cNvSpPr txBox="1"/>
          <p:nvPr/>
        </p:nvSpPr>
        <p:spPr>
          <a:xfrm>
            <a:off x="838200" y="1106801"/>
            <a:ext cx="9086850" cy="562461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343080" indent="-342000" eaLnBrk="0" latinLnBrk="0" hangingPunct="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SIMPLIS is the best simulation tool for </a:t>
            </a:r>
          </a:p>
          <a:p>
            <a:pPr marL="1080">
              <a:lnSpc>
                <a:spcPct val="100000"/>
              </a:lnSpc>
              <a:buClr>
                <a:srgbClr val="404040"/>
              </a:buClr>
            </a:pPr>
            <a:r>
              <a:rPr lang="en-US" sz="22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switching power supply </a:t>
            </a:r>
            <a:r>
              <a:rPr lang="en-US" sz="2200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design and analysis</a:t>
            </a:r>
          </a:p>
          <a:p>
            <a:pPr marL="343980" indent="-342900">
              <a:lnSpc>
                <a:spcPct val="100000"/>
              </a:lnSpc>
              <a:buClr>
                <a:srgbClr val="404040"/>
              </a:buClr>
              <a:buFont typeface="Arial" panose="020B0604020202020204" pitchFamily="34" charset="0"/>
              <a:buChar char="•"/>
            </a:pPr>
            <a:endParaRPr lang="en-US" sz="105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404040"/>
              </a:buClr>
            </a:pPr>
            <a:r>
              <a:rPr lang="en-US" sz="21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…because SIMPLIS is the best power supply simulation tool for</a:t>
            </a:r>
          </a:p>
          <a:p>
            <a:pPr marL="1257480" lvl="2" indent="-342000">
              <a:buClr>
                <a:srgbClr val="40404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AC analysis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Bode Plots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Input &amp; Output impedance</a:t>
            </a:r>
          </a:p>
          <a:p>
            <a:pPr marL="1257480" lvl="2" indent="-34200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Loss Analysis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MOSFET &amp; Driver losses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Magnetics losses (</a:t>
            </a:r>
            <a:r>
              <a:rPr lang="en-US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SIMetrix/SIMPLIS 8.4+</a:t>
            </a: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 </a:t>
            </a:r>
          </a:p>
          <a:p>
            <a:pPr marL="2172780" lvl="4" indent="-342900"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Magnetics Design Module</a:t>
            </a:r>
          </a:p>
          <a:p>
            <a:pPr marL="1257480" lvl="2" indent="-34200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Transient analysis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Step Load &amp; Line</a:t>
            </a:r>
          </a:p>
          <a:p>
            <a:pPr marL="1715580" lvl="3" indent="-3429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Robust feature design </a:t>
            </a:r>
            <a:r>
              <a:rPr lang="en-US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(such as)</a:t>
            </a:r>
          </a:p>
          <a:p>
            <a:pPr marL="2171880" lvl="4" indent="-342000">
              <a:buClr>
                <a:srgbClr val="404040"/>
              </a:buClr>
              <a:buFont typeface="Arial"/>
              <a:buChar char="•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Current limit</a:t>
            </a:r>
          </a:p>
          <a:p>
            <a:pPr marL="2171880" lvl="4" indent="-342000">
              <a:buClr>
                <a:srgbClr val="404040"/>
              </a:buClr>
              <a:buFont typeface="Arial"/>
              <a:buChar char="•"/>
            </a:pPr>
            <a:r>
              <a:rPr lang="en-US" sz="19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Dead Time optimization</a:t>
            </a:r>
          </a:p>
          <a:p>
            <a:pPr marL="1257480" lvl="2" indent="-342000">
              <a:buClr>
                <a:srgbClr val="404040"/>
              </a:buClr>
              <a:buFont typeface="Arial"/>
              <a:buChar char="•"/>
            </a:pPr>
            <a:r>
              <a:rPr lang="en-US" sz="2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Digital Control</a:t>
            </a:r>
          </a:p>
          <a:p>
            <a:pPr marL="76200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400"/>
              <a:tabLst/>
              <a:defRPr/>
            </a:pP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86E7A-064D-260B-7A99-04556CDBBB3D}"/>
              </a:ext>
            </a:extLst>
          </p:cNvPr>
          <p:cNvSpPr txBox="1"/>
          <p:nvPr/>
        </p:nvSpPr>
        <p:spPr>
          <a:xfrm>
            <a:off x="7067082" y="6362086"/>
            <a:ext cx="31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SIMPLIS Essentials Training</a:t>
            </a:r>
          </a:p>
        </p:txBody>
      </p:sp>
    </p:spTree>
    <p:extLst>
      <p:ext uri="{BB962C8B-B14F-4D97-AF65-F5344CB8AC3E}">
        <p14:creationId xmlns:p14="http://schemas.microsoft.com/office/powerpoint/2010/main" val="29744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5AE6-E4D5-4D47-88CD-1A1FF0AE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The SIMPLIS Eco System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224851-F83B-671F-9BDA-DBDD47BC045A}"/>
              </a:ext>
            </a:extLst>
          </p:cNvPr>
          <p:cNvSpPr/>
          <p:nvPr/>
        </p:nvSpPr>
        <p:spPr>
          <a:xfrm>
            <a:off x="4516446" y="999427"/>
            <a:ext cx="2346036" cy="21151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latinLnBrk="0" hangingPunc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Manufacturers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E4B371-B4DF-C669-9A21-029A3C721901}"/>
              </a:ext>
            </a:extLst>
          </p:cNvPr>
          <p:cNvSpPr/>
          <p:nvPr/>
        </p:nvSpPr>
        <p:spPr>
          <a:xfrm>
            <a:off x="7906196" y="2074183"/>
            <a:ext cx="2346036" cy="21151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389DEF-3D3F-134D-3AB4-87CD83DCD813}"/>
              </a:ext>
            </a:extLst>
          </p:cNvPr>
          <p:cNvSpPr/>
          <p:nvPr/>
        </p:nvSpPr>
        <p:spPr>
          <a:xfrm>
            <a:off x="5132317" y="4000064"/>
            <a:ext cx="2346036" cy="21151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Supply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D15C6C-B430-8722-43E6-D80D83001E84}"/>
              </a:ext>
            </a:extLst>
          </p:cNvPr>
          <p:cNvSpPr/>
          <p:nvPr/>
        </p:nvSpPr>
        <p:spPr>
          <a:xfrm rot="3247741">
            <a:off x="7610631" y="3886818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62058FF-364B-87E7-8166-3C6C3A4ABA65}"/>
              </a:ext>
            </a:extLst>
          </p:cNvPr>
          <p:cNvSpPr/>
          <p:nvPr/>
        </p:nvSpPr>
        <p:spPr>
          <a:xfrm rot="10139016">
            <a:off x="5794004" y="3220181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E3BB8D7-85EC-5F70-F66B-A49D8C9569BB}"/>
              </a:ext>
            </a:extLst>
          </p:cNvPr>
          <p:cNvSpPr/>
          <p:nvPr/>
        </p:nvSpPr>
        <p:spPr>
          <a:xfrm rot="6761824">
            <a:off x="7190376" y="2208420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994A38-58D8-A081-649B-40D9EDEAAF2E}"/>
              </a:ext>
            </a:extLst>
          </p:cNvPr>
          <p:cNvSpPr/>
          <p:nvPr/>
        </p:nvSpPr>
        <p:spPr>
          <a:xfrm>
            <a:off x="1969544" y="2942500"/>
            <a:ext cx="2346036" cy="211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Device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2BF42EA-E035-8168-247C-E02BE2950688}"/>
              </a:ext>
            </a:extLst>
          </p:cNvPr>
          <p:cNvSpPr/>
          <p:nvPr/>
        </p:nvSpPr>
        <p:spPr>
          <a:xfrm rot="17748045">
            <a:off x="4575342" y="4226569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6397FE4-35AD-739D-5AF4-9CCB2C46B5C2}"/>
              </a:ext>
            </a:extLst>
          </p:cNvPr>
          <p:cNvSpPr/>
          <p:nvPr/>
        </p:nvSpPr>
        <p:spPr>
          <a:xfrm rot="13709111">
            <a:off x="4165034" y="2654596"/>
            <a:ext cx="350982" cy="636497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7BAFC3-81D4-DC9B-C385-4A29D5FA2FBA}"/>
              </a:ext>
            </a:extLst>
          </p:cNvPr>
          <p:cNvSpPr txBox="1"/>
          <p:nvPr/>
        </p:nvSpPr>
        <p:spPr>
          <a:xfrm>
            <a:off x="6987133" y="940650"/>
            <a:ext cx="303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pc="92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Supply Design</a:t>
            </a:r>
          </a:p>
        </p:txBody>
      </p:sp>
    </p:spTree>
    <p:extLst>
      <p:ext uri="{BB962C8B-B14F-4D97-AF65-F5344CB8AC3E}">
        <p14:creationId xmlns:p14="http://schemas.microsoft.com/office/powerpoint/2010/main" val="110030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CB58-9145-044E-0F71-BAA320CEA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730-193A-C914-D160-41BACE1C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LG Smart UI SemiBold" panose="020B0700000101010101" pitchFamily="50" charset="-127"/>
                <a:ea typeface="LG Smart UI SemiBold" panose="020B0700000101010101" pitchFamily="50" charset="-127"/>
              </a:rPr>
              <a:t>The SIMPLIS Eco System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LG Smart UI SemiBold" panose="020B0700000101010101" pitchFamily="50" charset="-127"/>
              <a:ea typeface="LG Smart UI SemiBold" panose="020B0700000101010101" pitchFamily="50" charset="-12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901B7-9080-9994-147A-3F1935BB8A20}"/>
              </a:ext>
            </a:extLst>
          </p:cNvPr>
          <p:cNvSpPr/>
          <p:nvPr/>
        </p:nvSpPr>
        <p:spPr>
          <a:xfrm>
            <a:off x="4510661" y="999430"/>
            <a:ext cx="2346036" cy="211512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26675D-4535-B6BC-F551-2A6CC13C426D}"/>
              </a:ext>
            </a:extLst>
          </p:cNvPr>
          <p:cNvSpPr/>
          <p:nvPr/>
        </p:nvSpPr>
        <p:spPr>
          <a:xfrm>
            <a:off x="7900411" y="2074186"/>
            <a:ext cx="2346036" cy="211512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Architect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 Designer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ABC95C-8F5E-0AFB-6DF5-081687B087A2}"/>
              </a:ext>
            </a:extLst>
          </p:cNvPr>
          <p:cNvSpPr/>
          <p:nvPr/>
        </p:nvSpPr>
        <p:spPr>
          <a:xfrm>
            <a:off x="5126532" y="4000067"/>
            <a:ext cx="2346036" cy="211512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Supply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A504A2D-5AA7-3CED-8798-7D71DDBAAA85}"/>
              </a:ext>
            </a:extLst>
          </p:cNvPr>
          <p:cNvSpPr/>
          <p:nvPr/>
        </p:nvSpPr>
        <p:spPr>
          <a:xfrm rot="3247741">
            <a:off x="7604846" y="3886821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D873458-9492-061B-7773-6079D2DBD141}"/>
              </a:ext>
            </a:extLst>
          </p:cNvPr>
          <p:cNvSpPr/>
          <p:nvPr/>
        </p:nvSpPr>
        <p:spPr>
          <a:xfrm rot="10139016">
            <a:off x="5788219" y="3220184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D005C38-DCA9-0016-5A95-D8F33C63FAA0}"/>
              </a:ext>
            </a:extLst>
          </p:cNvPr>
          <p:cNvSpPr/>
          <p:nvPr/>
        </p:nvSpPr>
        <p:spPr>
          <a:xfrm rot="6761824">
            <a:off x="7184591" y="2208423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F604C4-8157-32DE-FF23-6C49A213110A}"/>
              </a:ext>
            </a:extLst>
          </p:cNvPr>
          <p:cNvSpPr/>
          <p:nvPr/>
        </p:nvSpPr>
        <p:spPr>
          <a:xfrm>
            <a:off x="1963759" y="2942503"/>
            <a:ext cx="2346036" cy="211512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Device Manufacturers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D220E5D-991C-2EE2-A86B-04B29AB393AF}"/>
              </a:ext>
            </a:extLst>
          </p:cNvPr>
          <p:cNvSpPr/>
          <p:nvPr/>
        </p:nvSpPr>
        <p:spPr>
          <a:xfrm rot="17748045">
            <a:off x="4569557" y="4226572"/>
            <a:ext cx="350982" cy="674255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3B72DF1-9CAB-D32D-CD42-17D7FE5D36C1}"/>
              </a:ext>
            </a:extLst>
          </p:cNvPr>
          <p:cNvSpPr/>
          <p:nvPr/>
        </p:nvSpPr>
        <p:spPr>
          <a:xfrm rot="13709111">
            <a:off x="4159249" y="2654599"/>
            <a:ext cx="350982" cy="636497"/>
          </a:xfrm>
          <a:prstGeom prst="downArrow">
            <a:avLst/>
          </a:prstGeom>
          <a:solidFill>
            <a:srgbClr val="251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57391-07FE-1ED5-0D88-98D42E2E7250}"/>
              </a:ext>
            </a:extLst>
          </p:cNvPr>
          <p:cNvSpPr txBox="1"/>
          <p:nvPr/>
        </p:nvSpPr>
        <p:spPr>
          <a:xfrm>
            <a:off x="8091173" y="1366299"/>
            <a:ext cx="19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spc="92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New Product </a:t>
            </a:r>
          </a:p>
          <a:p>
            <a:pPr algn="ctr"/>
            <a:r>
              <a:rPr lang="en-US" sz="2000" b="1" i="1" spc="92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E78535E3-4AAD-E5F2-1DEA-D33E8AABEE18}"/>
              </a:ext>
            </a:extLst>
          </p:cNvPr>
          <p:cNvSpPr/>
          <p:nvPr/>
        </p:nvSpPr>
        <p:spPr>
          <a:xfrm rot="16200000">
            <a:off x="8849209" y="3085818"/>
            <a:ext cx="526473" cy="34687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29261E-E2DE-662F-3279-6E73E9582A9E}"/>
              </a:ext>
            </a:extLst>
          </p:cNvPr>
          <p:cNvSpPr/>
          <p:nvPr/>
        </p:nvSpPr>
        <p:spPr>
          <a:xfrm>
            <a:off x="8125636" y="419436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95150493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12382</TotalTime>
  <Words>592</Words>
  <Application>Microsoft Office PowerPoint</Application>
  <PresentationFormat>Widescreen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Euphemia</vt:lpstr>
      <vt:lpstr>GeosansLight</vt:lpstr>
      <vt:lpstr>LG Smart UI SemiBold</vt:lpstr>
      <vt:lpstr>맑은 고딕</vt:lpstr>
      <vt:lpstr>Arial</vt:lpstr>
      <vt:lpstr>Calibri</vt:lpstr>
      <vt:lpstr>Courier New</vt:lpstr>
      <vt:lpstr>Open Sans</vt:lpstr>
      <vt:lpstr>Symbol</vt:lpstr>
      <vt:lpstr>6_Office 테마</vt:lpstr>
      <vt:lpstr>7_Office 테마</vt:lpstr>
      <vt:lpstr>Showeet theme</vt:lpstr>
      <vt:lpstr>PowerPoint Presentation</vt:lpstr>
      <vt:lpstr>SIMPLIS Essentials Training Course</vt:lpstr>
      <vt:lpstr>SIMPLIS Essentials Training Course</vt:lpstr>
      <vt:lpstr>SIMPLIS Essentials Training Course</vt:lpstr>
      <vt:lpstr>SIMPLIS Essentials Training Course</vt:lpstr>
      <vt:lpstr>SIMPLIS Essentials Training Course</vt:lpstr>
      <vt:lpstr>We Believe</vt:lpstr>
      <vt:lpstr>The SIMPLIS Eco System</vt:lpstr>
      <vt:lpstr>The SIMPLIS Eco System</vt:lpstr>
      <vt:lpstr>We Believe</vt:lpstr>
      <vt:lpstr>Our Goal</vt:lpstr>
      <vt:lpstr>Our Focus</vt:lpstr>
      <vt:lpstr>Our Methodology</vt:lpstr>
      <vt:lpstr>SIMPLIS Essentials Training </vt:lpstr>
      <vt:lpstr>SIMPLIS Essentials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Dami</dc:creator>
  <cp:lastModifiedBy>Tom Wilson</cp:lastModifiedBy>
  <cp:revision>402</cp:revision>
  <dcterms:created xsi:type="dcterms:W3CDTF">2020-08-11T03:52:27Z</dcterms:created>
  <dcterms:modified xsi:type="dcterms:W3CDTF">2025-05-07T20:28:18Z</dcterms:modified>
</cp:coreProperties>
</file>